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0" r:id="rId3"/>
    <p:sldId id="262" r:id="rId4"/>
    <p:sldId id="270" r:id="rId5"/>
    <p:sldId id="273" r:id="rId6"/>
    <p:sldId id="276" r:id="rId7"/>
    <p:sldId id="277" r:id="rId8"/>
    <p:sldId id="278" r:id="rId9"/>
    <p:sldId id="271" r:id="rId10"/>
    <p:sldId id="275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3799B01-314C-49CC-DB20-C95367B9D319}" name="Cristina Gutiérrez Jiménez" initials="CGJ" userId="S::cgutierrez@freepikco.onmicrosoft.com::9b066b6f-0938-49e6-9aab-2bba891a0f35" providerId="AD"/>
  <p188:author id="{1D697F11-E857-4E9B-674F-30490533E613}" name="Rubén Martín Sánchez" initials="RMS" userId="S::rmartin@freepikco.onmicrosoft.com::99c76c5c-dbd8-45dc-86f7-d64d860af3f1" providerId="AD"/>
  <p188:author id="{5EBDB1DB-79A8-947B-9063-5F17B44521F2}" name="Ruben Martin Sanchez" initials="RMS" userId="e84aa1c1e377097e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ubén Martín Sánchez" initials="RMS" lastIdx="1" clrIdx="0">
    <p:extLst>
      <p:ext uri="{19B8F6BF-5375-455C-9EA6-DF929625EA0E}">
        <p15:presenceInfo xmlns:p15="http://schemas.microsoft.com/office/powerpoint/2012/main" userId="S::rmartin@freepikco.onmicrosoft.com::99c76c5c-dbd8-45dc-86f7-d64d860af3f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62625"/>
    <a:srgbClr val="1FD81A"/>
    <a:srgbClr val="6E6EE3"/>
    <a:srgbClr val="ABB2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–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–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–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17" autoAdjust="0"/>
    <p:restoredTop sz="96296" autoAdjust="0"/>
  </p:normalViewPr>
  <p:slideViewPr>
    <p:cSldViewPr snapToGrid="0" showGuides="1">
      <p:cViewPr varScale="1">
        <p:scale>
          <a:sx n="161" d="100"/>
          <a:sy n="161" d="100"/>
        </p:scale>
        <p:origin x="216" y="256"/>
      </p:cViewPr>
      <p:guideLst/>
    </p:cSldViewPr>
  </p:slideViewPr>
  <p:outlineViewPr>
    <p:cViewPr>
      <p:scale>
        <a:sx n="33" d="100"/>
        <a:sy n="33" d="100"/>
      </p:scale>
      <p:origin x="0" y="-4212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F44CE5F-8C67-4FAF-8028-D7E4D9E68E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25FEFD1-CE04-4DD5-B7A6-850528A659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5D52F-4D70-4ABC-9288-F02DCCAE4BCC}" type="datetimeFigureOut">
              <a:rPr lang="es-ES" smtClean="0"/>
              <a:t>21/1/26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2DBEB01-979F-48E4-9ACE-54ADD5DEEAE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EEB7EF0-09B9-4C7B-AB0B-0658505687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C024A2-BD8A-4BA8-81EA-257AEFDC3890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4332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882FA-E089-4F52-A849-EBE0D5110C96}" type="datetimeFigureOut">
              <a:rPr lang="es-ES" smtClean="0"/>
              <a:t>21/1/26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8A0A34-6EB3-43B1-A1D1-0839AFA3F5ED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9303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8A0A34-6EB3-43B1-A1D1-0839AFA3F5ED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2694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7BD6CB-57B2-043E-73AB-E3C1048CA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2A82CD-38EA-A3EC-AAD2-7D9F8747BE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1EC257-0546-E3B7-A1CC-5D63DCE89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36868-D658-8316-D104-FE21E7E2A8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8A0A34-6EB3-43B1-A1D1-0839AFA3F5ED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6605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6B53CC-B7A6-B598-CF57-8A03ACFD8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C5CA90-C387-D780-D69F-88D5040AD5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552DDD-40FA-7DF4-1A10-722AF0A522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C45D7-19FE-B4D4-64C6-CC23A3D1C1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8A0A34-6EB3-43B1-A1D1-0839AFA3F5ED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89029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5DED74-2B00-A4E9-E57E-C7AF755E5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690380-AF9C-65B6-6037-51AF030402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777B2E-6A7F-C01B-BE29-E7E0A661BF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FBCE90-EF3D-101A-C099-D3E0D2C1DF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8A0A34-6EB3-43B1-A1D1-0839AFA3F5ED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3568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8A0A34-6EB3-43B1-A1D1-0839AFA3F5ED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0931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FA6F23-4119-1920-F922-D99715EFE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EE5E13-0D02-A829-C137-A7ABBB9AFA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F77E4D-66AC-8F0C-FE18-7AEE66D40A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705711-C563-370F-20FE-C9B8050081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8A0A34-6EB3-43B1-A1D1-0839AFA3F5ED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33990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019443"/>
            <a:ext cx="6858000" cy="1120762"/>
          </a:xfrm>
        </p:spPr>
        <p:txBody>
          <a:bodyPr anchor="b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209261"/>
            <a:ext cx="6858000" cy="351388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23002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138118C-7525-42C5-83E9-649111189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1243260"/>
            <a:ext cx="7696200" cy="265698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5814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76313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hree column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216C9-25F2-4E9A-9F78-0530A54C4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55ED5E6-9651-4767-9A5B-CB38794482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7925" y="3375245"/>
            <a:ext cx="2444540" cy="591377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2AEA3490-67CC-4B49-867B-59A5F0527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60177" y="3375245"/>
            <a:ext cx="2444540" cy="591377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44A65C1-537A-49EC-B360-2884C343A26E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907029" y="2915611"/>
            <a:ext cx="2266333" cy="392482"/>
          </a:xfrm>
        </p:spPr>
        <p:txBody>
          <a:bodyPr>
            <a:noAutofit/>
          </a:bodyPr>
          <a:lstStyle>
            <a:lvl1pPr marL="0" indent="0" algn="ctr">
              <a:buNone/>
              <a:defRPr sz="2300">
                <a:solidFill>
                  <a:schemeClr val="bg1"/>
                </a:solidFill>
                <a:latin typeface="Space Mono" panose="02000509040000020004" pitchFamily="49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A576A6E-6F7A-44AB-90FE-92E4056E8F3B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3449281" y="2913933"/>
            <a:ext cx="2266333" cy="392482"/>
          </a:xfrm>
        </p:spPr>
        <p:txBody>
          <a:bodyPr>
            <a:noAutofit/>
          </a:bodyPr>
          <a:lstStyle>
            <a:lvl1pPr marL="0" indent="0" algn="ctr">
              <a:buNone/>
              <a:defRPr sz="2300">
                <a:solidFill>
                  <a:schemeClr val="bg1"/>
                </a:solidFill>
                <a:latin typeface="Space Mono" panose="02000509040000020004" pitchFamily="49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ABFA7B1-3F38-4BB3-990D-E15E1AAD4718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5902429" y="3375245"/>
            <a:ext cx="2444540" cy="591377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0E1E2C2-B2A4-4196-9BED-46BB448A9BBA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5991533" y="2909783"/>
            <a:ext cx="2266333" cy="392482"/>
          </a:xfrm>
        </p:spPr>
        <p:txBody>
          <a:bodyPr>
            <a:noAutofit/>
          </a:bodyPr>
          <a:lstStyle>
            <a:lvl1pPr marL="0" indent="0" algn="ctr">
              <a:buNone/>
              <a:defRPr sz="2300">
                <a:solidFill>
                  <a:schemeClr val="bg1"/>
                </a:solidFill>
                <a:latin typeface="Space Mono" panose="02000509040000020004" pitchFamily="49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713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title only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2F3F980-8238-4F11-A848-62E76B22E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3EFF7-90E2-431F-8E31-BA0CE4C55B2F}" type="datetimeFigureOut">
              <a:rPr lang="en-US" smtClean="0"/>
              <a:t>1/21/26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7F08DDD-1203-48E6-A5A3-4A526A744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16166B5-206E-42C4-9A86-357F83C3B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CEFFA-EA14-4325-A0F4-7973582784D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93BAD85-7EEE-48DB-AA7B-3D5AF2BC5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pace Mono" panose="02000509040000020004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3150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title only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2F3F980-8238-4F11-A848-62E76B22E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3EFF7-90E2-431F-8E31-BA0CE4C55B2F}" type="datetimeFigureOut">
              <a:rPr lang="en-US" smtClean="0"/>
              <a:t>1/21/26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7F08DDD-1203-48E6-A5A3-4A526A744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16166B5-206E-42C4-9A86-357F83C3B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CEFFA-EA14-4325-A0F4-7973582784D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93BAD85-7EEE-48DB-AA7B-3D5AF2BC5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pace Mono" panose="02000509040000020004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66907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022307C-D1BA-4FEF-809E-8A95C9EBD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3EFF7-90E2-431F-8E31-BA0CE4C55B2F}" type="datetimeFigureOut">
              <a:rPr lang="en-US" smtClean="0"/>
              <a:t>1/21/26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5B13404-378A-4961-A564-2DBFEA60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D1596C8-8C93-4309-981A-9C71361DC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CEFFA-EA14-4325-A0F4-7973582784D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F665872-762E-4CFE-832B-CFA1A2014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pace Mono" panose="02000509040000020004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132BA63-80E7-4035-9BA9-1B7B57FE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1268017"/>
            <a:ext cx="7696200" cy="3323034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Raleway" pitchFamily="2" charset="0"/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017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C3CF40CD-F3C0-4BE5-8708-0140F7FBD5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4" b="1778"/>
          <a:stretch/>
        </p:blipFill>
        <p:spPr>
          <a:xfrm rot="16200000" flipH="1">
            <a:off x="3845891" y="246049"/>
            <a:ext cx="5544158" cy="50520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2838951"/>
            <a:ext cx="7696200" cy="648552"/>
          </a:xfrm>
        </p:spPr>
        <p:txBody>
          <a:bodyPr anchor="b">
            <a:noAutofit/>
          </a:bodyPr>
          <a:lstStyle>
            <a:lvl1pPr algn="ctr"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3900" y="3578296"/>
            <a:ext cx="7696200" cy="273224"/>
          </a:xfrm>
        </p:spPr>
        <p:txBody>
          <a:bodyPr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3FEA4E8-678D-4279-BA7C-4E624B9ABEB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3839183" y="1575249"/>
            <a:ext cx="1465634" cy="729300"/>
          </a:xfrm>
        </p:spPr>
        <p:txBody>
          <a:bodyPr>
            <a:noAutofit/>
          </a:bodyPr>
          <a:lstStyle>
            <a:lvl1pPr marL="0" indent="0" algn="ctr">
              <a:buNone/>
              <a:defRPr sz="5000">
                <a:solidFill>
                  <a:schemeClr val="tx1"/>
                </a:solidFill>
                <a:latin typeface="Space Mono" panose="02000509040000020004" pitchFamily="49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539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od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Space Mono" panose="02000509040000020004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Raleway" pitchFamily="2" charset="0"/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6595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B0063E62-E94E-4148-BB62-02A0598CD6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6" b="13804"/>
          <a:stretch/>
        </p:blipFill>
        <p:spPr>
          <a:xfrm flipH="1">
            <a:off x="5267893" y="2123887"/>
            <a:ext cx="3876107" cy="301961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2756" y="3404144"/>
            <a:ext cx="2847262" cy="942679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63980" y="3404144"/>
            <a:ext cx="2847266" cy="942679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algn="ctr">
              <a:defRPr sz="14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47D2E8C-1B66-4B58-9E61-419F96DF9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57D406E-515A-4F43-9A01-A05A4C6D1924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39088" y="2900433"/>
            <a:ext cx="3434598" cy="392482"/>
          </a:xfrm>
        </p:spPr>
        <p:txBody>
          <a:bodyPr>
            <a:noAutofit/>
          </a:bodyPr>
          <a:lstStyle>
            <a:lvl1pPr marL="0" indent="0" algn="ctr">
              <a:buNone/>
              <a:defRPr sz="2300">
                <a:solidFill>
                  <a:schemeClr val="bg1"/>
                </a:solidFill>
                <a:latin typeface="Space Mono" panose="02000509040000020004" pitchFamily="49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65C9BD97-A085-490E-8875-69685121698A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4870314" y="2900433"/>
            <a:ext cx="3434600" cy="392482"/>
          </a:xfrm>
        </p:spPr>
        <p:txBody>
          <a:bodyPr>
            <a:noAutofit/>
          </a:bodyPr>
          <a:lstStyle>
            <a:lvl1pPr marL="0" indent="0" algn="ctr">
              <a:buNone/>
              <a:defRPr sz="2300">
                <a:solidFill>
                  <a:schemeClr val="bg1"/>
                </a:solidFill>
                <a:latin typeface="Space Mono" panose="02000509040000020004" pitchFamily="49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2294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Space Mono" panose="02000509040000020004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6818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F7DF3-02F3-41BF-A060-159BA21B5D0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23900" y="2167246"/>
            <a:ext cx="4224183" cy="2423285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58967345-DB07-428F-8914-C3F421A8A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552449"/>
            <a:ext cx="4224183" cy="1335727"/>
          </a:xfrm>
        </p:spPr>
        <p:txBody>
          <a:bodyPr>
            <a:noAutofit/>
          </a:bodyPr>
          <a:lstStyle>
            <a:lvl1pPr algn="l">
              <a:defRPr sz="3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7460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oi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809043F-2CB1-4697-ADC0-1A4B5CEE0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243260"/>
            <a:ext cx="7886700" cy="265698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04782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nd descri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5245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175260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5800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973393"/>
            <a:ext cx="3354030" cy="1550425"/>
          </a:xfrm>
        </p:spPr>
        <p:txBody>
          <a:bodyPr anchor="b">
            <a:noAutofit/>
          </a:bodyPr>
          <a:lstStyle>
            <a:lvl1pPr>
              <a:defRPr sz="3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744140"/>
            <a:ext cx="384810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713238"/>
            <a:ext cx="3354030" cy="112134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4375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3900" y="1369219"/>
            <a:ext cx="7696200" cy="3221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900" y="4767263"/>
            <a:ext cx="19621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3EFF7-90E2-431F-8E31-BA0CE4C55B2F}" type="datetimeFigureOut">
              <a:rPr lang="en-US" smtClean="0"/>
              <a:t>1/21/26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19621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0CEFFA-EA14-4325-A0F4-7973582784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480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5" r:id="rId3"/>
    <p:sldLayoutId id="2147483667" r:id="rId4"/>
    <p:sldLayoutId id="2147483669" r:id="rId5"/>
    <p:sldLayoutId id="2147483676" r:id="rId6"/>
    <p:sldLayoutId id="2147483658" r:id="rId7"/>
    <p:sldLayoutId id="2147483671" r:id="rId8"/>
    <p:sldLayoutId id="2147483672" r:id="rId9"/>
    <p:sldLayoutId id="2147483659" r:id="rId10"/>
    <p:sldLayoutId id="2147483670" r:id="rId11"/>
    <p:sldLayoutId id="2147483677" r:id="rId12"/>
    <p:sldLayoutId id="2147483679" r:id="rId13"/>
    <p:sldLayoutId id="2147483680" r:id="rId14"/>
    <p:sldLayoutId id="2147483681" r:id="rId15"/>
  </p:sldLayoutIdLst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500" kern="1200">
          <a:solidFill>
            <a:schemeClr val="bg1"/>
          </a:solidFill>
          <a:latin typeface="Space Mono" panose="02000509040000020004" pitchFamily="49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Raleway" pitchFamily="2" charset="0"/>
          <a:ea typeface="Roboto" panose="02000000000000000000" pitchFamily="2" charset="0"/>
          <a:cs typeface="Raleway" pitchFamily="2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Raleway" pitchFamily="2" charset="0"/>
          <a:ea typeface="Roboto" panose="02000000000000000000" pitchFamily="2" charset="0"/>
          <a:cs typeface="Raleway" pitchFamily="2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Raleway" pitchFamily="2" charset="0"/>
          <a:ea typeface="Roboto" panose="02000000000000000000" pitchFamily="2" charset="0"/>
          <a:cs typeface="Raleway" pitchFamily="2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Raleway" pitchFamily="2" charset="0"/>
          <a:ea typeface="Roboto" panose="02000000000000000000" pitchFamily="2" charset="0"/>
          <a:cs typeface="Raleway" pitchFamily="2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Raleway" pitchFamily="2" charset="0"/>
          <a:ea typeface="Roboto" panose="02000000000000000000" pitchFamily="2" charset="0"/>
          <a:cs typeface="Raleway" pitchFamily="2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BEBE0-30E7-49E4-A816-DCA7EB6618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5910" y="1297738"/>
            <a:ext cx="6702950" cy="1838615"/>
          </a:xfrm>
        </p:spPr>
        <p:txBody>
          <a:bodyPr/>
          <a:lstStyle/>
          <a:p>
            <a:r>
              <a:rPr lang="en-US" sz="4800" dirty="0"/>
              <a:t>SMS SPAM DETECTION USING NLP and ML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00CBEA-0FC4-4517-9DF7-3E1CB1F776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37" y="4197478"/>
            <a:ext cx="2134925" cy="740281"/>
          </a:xfrm>
        </p:spPr>
        <p:txBody>
          <a:bodyPr/>
          <a:lstStyle/>
          <a:p>
            <a:r>
              <a:rPr lang="en-US" dirty="0">
                <a:latin typeface="Raleway" pitchFamily="2" charset="0"/>
              </a:rPr>
              <a:t>By: Prashant Rijal</a:t>
            </a:r>
          </a:p>
          <a:p>
            <a:endParaRPr lang="en-US" dirty="0">
              <a:latin typeface="Raleway" pitchFamily="2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6D840BE-8B09-4413-9549-168E70C5A7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90" y="484122"/>
            <a:ext cx="845820" cy="68328"/>
          </a:xfrm>
          <a:prstGeom prst="rect">
            <a:avLst/>
          </a:prstGeom>
        </p:spPr>
      </p:pic>
      <p:pic>
        <p:nvPicPr>
          <p:cNvPr id="6" name="Imagen 5" descr="Forma&#10;&#10;Descripción generada automáticamente">
            <a:extLst>
              <a:ext uri="{FF2B5EF4-FFF2-40B4-BE49-F238E27FC236}">
                <a16:creationId xmlns:a16="http://schemas.microsoft.com/office/drawing/2014/main" id="{E069FE39-9AFF-4E56-B3BB-5BAB5B0456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178072" y="746473"/>
            <a:ext cx="3322320" cy="880771"/>
          </a:xfrm>
          <a:prstGeom prst="rect">
            <a:avLst/>
          </a:prstGeom>
        </p:spPr>
      </p:pic>
      <p:pic>
        <p:nvPicPr>
          <p:cNvPr id="7" name="Imagen 6" descr="Una estrella de color negro&#10;&#10;Descripción generada automáticamente con confianza baja">
            <a:extLst>
              <a:ext uri="{FF2B5EF4-FFF2-40B4-BE49-F238E27FC236}">
                <a16:creationId xmlns:a16="http://schemas.microsoft.com/office/drawing/2014/main" id="{97CE9324-0A66-40D5-9B2B-2B328B7F3D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759837">
            <a:off x="7713280" y="2789084"/>
            <a:ext cx="1413641" cy="2201746"/>
          </a:xfrm>
          <a:prstGeom prst="rect">
            <a:avLst/>
          </a:prstGeom>
        </p:spPr>
      </p:pic>
      <p:pic>
        <p:nvPicPr>
          <p:cNvPr id="8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138275C3-D8AB-4EA7-B0E9-C22A9EADE7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32696" y="2760310"/>
            <a:ext cx="2911304" cy="238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27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A47D34-9405-7B6B-8142-EAE8C45CC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36" descr="Forma&#10;&#10;Descripción generada automáticamente">
            <a:extLst>
              <a:ext uri="{FF2B5EF4-FFF2-40B4-BE49-F238E27FC236}">
                <a16:creationId xmlns:a16="http://schemas.microsoft.com/office/drawing/2014/main" id="{5A26BD84-592F-EA0A-DF58-D59F0D3C0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76251" y="3571460"/>
            <a:ext cx="3322320" cy="880771"/>
          </a:xfrm>
          <a:prstGeom prst="rect">
            <a:avLst/>
          </a:prstGeom>
        </p:spPr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CB0B0370-39AA-2BA1-F4B4-16BAF8A25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2110555"/>
            <a:ext cx="7696200" cy="922389"/>
          </a:xfrm>
        </p:spPr>
        <p:txBody>
          <a:bodyPr/>
          <a:lstStyle/>
          <a:p>
            <a:r>
              <a:rPr lang="es-ES" dirty="0"/>
              <a:t>THANK </a:t>
            </a:r>
            <a:r>
              <a:rPr lang="es-ES" dirty="0" err="1"/>
              <a:t>You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Listening</a:t>
            </a:r>
            <a:r>
              <a:rPr lang="es-ES" dirty="0"/>
              <a:t>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489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95792E-BEB6-420E-8DA4-EB674E429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68205" y="2026895"/>
            <a:ext cx="4396740" cy="2716530"/>
          </a:xfrm>
        </p:spPr>
        <p:txBody>
          <a:bodyPr anchor="ctr">
            <a:noAutofit/>
          </a:bodyPr>
          <a:lstStyle/>
          <a:p>
            <a:r>
              <a:rPr lang="en-GB" b="1" dirty="0"/>
              <a:t>Project Overview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Text classification project for SMS spam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Classifies messages as </a:t>
            </a:r>
            <a:r>
              <a:rPr lang="en-GB" b="1" dirty="0"/>
              <a:t>Spam</a:t>
            </a:r>
            <a:r>
              <a:rPr lang="en-GB" dirty="0"/>
              <a:t> or </a:t>
            </a:r>
            <a:r>
              <a:rPr lang="en-GB" b="1" dirty="0"/>
              <a:t>Ham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Uses Machine Learning and NLP techniques</a:t>
            </a:r>
          </a:p>
          <a:p>
            <a:r>
              <a:rPr lang="en-GB" b="1" dirty="0"/>
              <a:t>Why This Topic Matters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Increase in SMS phishing (Smishing)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Protects users from fraud and scams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Improves trust in mobile communication</a:t>
            </a:r>
          </a:p>
          <a:p>
            <a:endParaRPr lang="en-US" sz="1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53A5D8-3B98-4BE7-8334-478BB8EE0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552450"/>
            <a:ext cx="3413760" cy="1322070"/>
          </a:xfrm>
        </p:spPr>
        <p:txBody>
          <a:bodyPr>
            <a:normAutofit/>
          </a:bodyPr>
          <a:lstStyle/>
          <a:p>
            <a:pPr algn="l"/>
            <a:r>
              <a:rPr lang="es-ES" dirty="0"/>
              <a:t>ABOUT THE PROJECT</a:t>
            </a:r>
            <a:endParaRPr lang="en-U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F9A46EA-C36C-44E3-8D64-B85A0EE79C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683" r="24986"/>
          <a:stretch/>
        </p:blipFill>
        <p:spPr>
          <a:xfrm>
            <a:off x="5264945" y="31052"/>
            <a:ext cx="3879056" cy="5143500"/>
          </a:xfrm>
          <a:prstGeom prst="rect">
            <a:avLst/>
          </a:prstGeom>
        </p:spPr>
      </p:pic>
      <p:pic>
        <p:nvPicPr>
          <p:cNvPr id="13" name="Imagen 12" descr="Forma&#10;&#10;Descripción generada automáticamente">
            <a:extLst>
              <a:ext uri="{FF2B5EF4-FFF2-40B4-BE49-F238E27FC236}">
                <a16:creationId xmlns:a16="http://schemas.microsoft.com/office/drawing/2014/main" id="{67EB3FFE-939D-44B7-8F1A-9FA917F268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376192" y="3988592"/>
            <a:ext cx="3322320" cy="880771"/>
          </a:xfrm>
          <a:prstGeom prst="rect">
            <a:avLst/>
          </a:prstGeom>
        </p:spPr>
      </p:pic>
      <p:pic>
        <p:nvPicPr>
          <p:cNvPr id="15" name="Imagen 14" descr="Una estrella de color negro&#10;&#10;Descripción generada automáticamente con confianza baja">
            <a:extLst>
              <a:ext uri="{FF2B5EF4-FFF2-40B4-BE49-F238E27FC236}">
                <a16:creationId xmlns:a16="http://schemas.microsoft.com/office/drawing/2014/main" id="{62717050-0D14-4D02-AACE-8D44DABEF9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759837">
            <a:off x="5370367" y="705119"/>
            <a:ext cx="1413641" cy="2201746"/>
          </a:xfrm>
          <a:prstGeom prst="rect">
            <a:avLst/>
          </a:prstGeom>
        </p:spPr>
      </p:pic>
      <p:pic>
        <p:nvPicPr>
          <p:cNvPr id="11" name="Imagen 10" descr="Forma, Círculo&#10;&#10;Descripción generada automáticamente">
            <a:extLst>
              <a:ext uri="{FF2B5EF4-FFF2-40B4-BE49-F238E27FC236}">
                <a16:creationId xmlns:a16="http://schemas.microsoft.com/office/drawing/2014/main" id="{1DA8C562-3E80-40E2-A1C7-475F44FAD18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806" b="46362"/>
          <a:stretch/>
        </p:blipFill>
        <p:spPr>
          <a:xfrm>
            <a:off x="6716556" y="2384638"/>
            <a:ext cx="2427444" cy="275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8864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E880D46-5EAE-45C7-BE76-5AF3DE03E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</p:spPr>
        <p:txBody>
          <a:bodyPr/>
          <a:lstStyle/>
          <a:p>
            <a:r>
              <a:rPr lang="en-GB" dirty="0"/>
              <a:t>Machine Learning Models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1AA76D7-703B-430D-8643-F79CEA4E7BA8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09284" y="2909389"/>
            <a:ext cx="3173362" cy="392482"/>
          </a:xfrm>
        </p:spPr>
        <p:txBody>
          <a:bodyPr/>
          <a:lstStyle/>
          <a:p>
            <a:r>
              <a:rPr lang="es-ES" dirty="0"/>
              <a:t>Multinomial Naive Bayes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BE4FF4A-BAA5-4B25-ACE6-07A823BC9BE0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3741286" y="2909389"/>
            <a:ext cx="2542252" cy="392482"/>
          </a:xfrm>
        </p:spPr>
        <p:txBody>
          <a:bodyPr/>
          <a:lstStyle/>
          <a:p>
            <a:r>
              <a:rPr lang="es-ES" dirty="0"/>
              <a:t>Logistic Regression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4F1E6C2-1D39-471C-ABC2-A396A3C50843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6283538" y="2909389"/>
            <a:ext cx="2266333" cy="392482"/>
          </a:xfrm>
        </p:spPr>
        <p:txBody>
          <a:bodyPr/>
          <a:lstStyle/>
          <a:p>
            <a:r>
              <a:rPr lang="es-ES" dirty="0"/>
              <a:t>SVM</a:t>
            </a:r>
            <a:endParaRPr lang="en-U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9082AD20-6E2C-4BFD-90A2-CB082EB90141}"/>
              </a:ext>
            </a:extLst>
          </p:cNvPr>
          <p:cNvSpPr/>
          <p:nvPr/>
        </p:nvSpPr>
        <p:spPr>
          <a:xfrm>
            <a:off x="1454512" y="1802442"/>
            <a:ext cx="883920" cy="883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AD6E839-67DE-4B27-B1FF-6422C5169203}"/>
              </a:ext>
            </a:extLst>
          </p:cNvPr>
          <p:cNvSpPr/>
          <p:nvPr/>
        </p:nvSpPr>
        <p:spPr>
          <a:xfrm>
            <a:off x="4351521" y="1790941"/>
            <a:ext cx="883920" cy="883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02D3DEA8-E3DE-42D5-94DC-28B174FC9A1E}"/>
              </a:ext>
            </a:extLst>
          </p:cNvPr>
          <p:cNvSpPr/>
          <p:nvPr/>
        </p:nvSpPr>
        <p:spPr>
          <a:xfrm>
            <a:off x="6974745" y="1791382"/>
            <a:ext cx="883920" cy="883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48" name="Imagen 47" descr="Forma&#10;&#10;Descripción generada automáticamente">
            <a:extLst>
              <a:ext uri="{FF2B5EF4-FFF2-40B4-BE49-F238E27FC236}">
                <a16:creationId xmlns:a16="http://schemas.microsoft.com/office/drawing/2014/main" id="{D0FB59F8-C59F-4D5C-98B2-B2B6213833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781772" y="280775"/>
            <a:ext cx="3322320" cy="880771"/>
          </a:xfrm>
          <a:prstGeom prst="rect">
            <a:avLst/>
          </a:prstGeom>
        </p:spPr>
      </p:pic>
      <p:pic>
        <p:nvPicPr>
          <p:cNvPr id="49" name="Imagen 48">
            <a:extLst>
              <a:ext uri="{FF2B5EF4-FFF2-40B4-BE49-F238E27FC236}">
                <a16:creationId xmlns:a16="http://schemas.microsoft.com/office/drawing/2014/main" id="{02F37EC7-98BD-4D18-BA4C-930F6A295C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039" y="4591050"/>
            <a:ext cx="845820" cy="683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501CB-B9E1-91E8-E50E-566B0DAB3C38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451319" y="3375245"/>
            <a:ext cx="2444540" cy="59137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Margin Based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Instance-based learning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4CB92F-CD51-4C13-F433-6AC1AA968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38998" y="3375245"/>
            <a:ext cx="2444540" cy="59137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Linear classification model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Uses sigmoid function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Outputs probability of spam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4DAB478-9C16-15DF-4CDB-F9A5163762C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Probabilistic classifier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Assumes feature independence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Very efficient for text data</a:t>
            </a:r>
          </a:p>
          <a:p>
            <a:endParaRPr lang="en-US" dirty="0"/>
          </a:p>
        </p:txBody>
      </p:sp>
      <p:grpSp>
        <p:nvGrpSpPr>
          <p:cNvPr id="106" name="Grupo 19">
            <a:extLst>
              <a:ext uri="{FF2B5EF4-FFF2-40B4-BE49-F238E27FC236}">
                <a16:creationId xmlns:a16="http://schemas.microsoft.com/office/drawing/2014/main" id="{E0D8DA6B-9938-C6C5-3903-B7AE65A1B9F3}"/>
              </a:ext>
            </a:extLst>
          </p:cNvPr>
          <p:cNvGrpSpPr/>
          <p:nvPr/>
        </p:nvGrpSpPr>
        <p:grpSpPr>
          <a:xfrm>
            <a:off x="7224399" y="2037006"/>
            <a:ext cx="377055" cy="377048"/>
            <a:chOff x="1538236" y="3892542"/>
            <a:chExt cx="377055" cy="377048"/>
          </a:xfrm>
        </p:grpSpPr>
        <p:sp>
          <p:nvSpPr>
            <p:cNvPr id="107" name="Forma libre: forma 20">
              <a:extLst>
                <a:ext uri="{FF2B5EF4-FFF2-40B4-BE49-F238E27FC236}">
                  <a16:creationId xmlns:a16="http://schemas.microsoft.com/office/drawing/2014/main" id="{18AFDF21-372B-C7F8-6EE6-52008372F386}"/>
                </a:ext>
              </a:extLst>
            </p:cNvPr>
            <p:cNvSpPr/>
            <p:nvPr/>
          </p:nvSpPr>
          <p:spPr>
            <a:xfrm>
              <a:off x="1627254" y="3981573"/>
              <a:ext cx="198998" cy="198984"/>
            </a:xfrm>
            <a:custGeom>
              <a:avLst/>
              <a:gdLst>
                <a:gd name="connsiteX0" fmla="*/ 198999 w 198998"/>
                <a:gd name="connsiteY0" fmla="*/ 198985 h 198984"/>
                <a:gd name="connsiteX1" fmla="*/ 0 w 198998"/>
                <a:gd name="connsiteY1" fmla="*/ 198985 h 198984"/>
                <a:gd name="connsiteX2" fmla="*/ 0 w 198998"/>
                <a:gd name="connsiteY2" fmla="*/ 0 h 198984"/>
                <a:gd name="connsiteX3" fmla="*/ 198985 w 198998"/>
                <a:gd name="connsiteY3" fmla="*/ 0 h 198984"/>
                <a:gd name="connsiteX4" fmla="*/ 22106 w 198998"/>
                <a:gd name="connsiteY4" fmla="*/ 176893 h 198984"/>
                <a:gd name="connsiteX5" fmla="*/ 176906 w 198998"/>
                <a:gd name="connsiteY5" fmla="*/ 176893 h 198984"/>
                <a:gd name="connsiteX6" fmla="*/ 176906 w 198998"/>
                <a:gd name="connsiteY6" fmla="*/ 22092 h 198984"/>
                <a:gd name="connsiteX7" fmla="*/ 22106 w 198998"/>
                <a:gd name="connsiteY7" fmla="*/ 22092 h 19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998" h="198984">
                  <a:moveTo>
                    <a:pt x="198999" y="198985"/>
                  </a:moveTo>
                  <a:lnTo>
                    <a:pt x="0" y="198985"/>
                  </a:lnTo>
                  <a:lnTo>
                    <a:pt x="0" y="0"/>
                  </a:lnTo>
                  <a:lnTo>
                    <a:pt x="198985" y="0"/>
                  </a:lnTo>
                  <a:close/>
                  <a:moveTo>
                    <a:pt x="22106" y="176893"/>
                  </a:moveTo>
                  <a:lnTo>
                    <a:pt x="176906" y="176893"/>
                  </a:lnTo>
                  <a:lnTo>
                    <a:pt x="176906" y="22092"/>
                  </a:lnTo>
                  <a:lnTo>
                    <a:pt x="22106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08" name="Forma libre: forma 21">
              <a:extLst>
                <a:ext uri="{FF2B5EF4-FFF2-40B4-BE49-F238E27FC236}">
                  <a16:creationId xmlns:a16="http://schemas.microsoft.com/office/drawing/2014/main" id="{DFAE178E-AF96-1F75-EBB7-72E60CA20D43}"/>
                </a:ext>
              </a:extLst>
            </p:cNvPr>
            <p:cNvSpPr/>
            <p:nvPr/>
          </p:nvSpPr>
          <p:spPr>
            <a:xfrm>
              <a:off x="1671453" y="4025758"/>
              <a:ext cx="110615" cy="110615"/>
            </a:xfrm>
            <a:custGeom>
              <a:avLst/>
              <a:gdLst>
                <a:gd name="connsiteX0" fmla="*/ 110615 w 110615"/>
                <a:gd name="connsiteY0" fmla="*/ 110616 h 110615"/>
                <a:gd name="connsiteX1" fmla="*/ 0 w 110615"/>
                <a:gd name="connsiteY1" fmla="*/ 110616 h 110615"/>
                <a:gd name="connsiteX2" fmla="*/ 0 w 110615"/>
                <a:gd name="connsiteY2" fmla="*/ 0 h 110615"/>
                <a:gd name="connsiteX3" fmla="*/ 110615 w 110615"/>
                <a:gd name="connsiteY3" fmla="*/ 0 h 110615"/>
                <a:gd name="connsiteX4" fmla="*/ 22079 w 110615"/>
                <a:gd name="connsiteY4" fmla="*/ 88523 h 110615"/>
                <a:gd name="connsiteX5" fmla="*/ 88502 w 110615"/>
                <a:gd name="connsiteY5" fmla="*/ 88523 h 110615"/>
                <a:gd name="connsiteX6" fmla="*/ 88502 w 110615"/>
                <a:gd name="connsiteY6" fmla="*/ 22099 h 110615"/>
                <a:gd name="connsiteX7" fmla="*/ 22099 w 110615"/>
                <a:gd name="connsiteY7" fmla="*/ 22099 h 1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615" h="110615">
                  <a:moveTo>
                    <a:pt x="110615" y="110616"/>
                  </a:moveTo>
                  <a:lnTo>
                    <a:pt x="0" y="110616"/>
                  </a:lnTo>
                  <a:lnTo>
                    <a:pt x="0" y="0"/>
                  </a:lnTo>
                  <a:lnTo>
                    <a:pt x="110615" y="0"/>
                  </a:lnTo>
                  <a:close/>
                  <a:moveTo>
                    <a:pt x="22079" y="88523"/>
                  </a:moveTo>
                  <a:lnTo>
                    <a:pt x="88502" y="88523"/>
                  </a:lnTo>
                  <a:lnTo>
                    <a:pt x="88502" y="22099"/>
                  </a:lnTo>
                  <a:lnTo>
                    <a:pt x="22099" y="22099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09" name="Forma libre: forma 22">
              <a:extLst>
                <a:ext uri="{FF2B5EF4-FFF2-40B4-BE49-F238E27FC236}">
                  <a16:creationId xmlns:a16="http://schemas.microsoft.com/office/drawing/2014/main" id="{F714AECC-30BA-29D6-C8A7-E546BB038E22}"/>
                </a:ext>
              </a:extLst>
            </p:cNvPr>
            <p:cNvSpPr/>
            <p:nvPr/>
          </p:nvSpPr>
          <p:spPr>
            <a:xfrm>
              <a:off x="1538236" y="3892542"/>
              <a:ext cx="377055" cy="377048"/>
            </a:xfrm>
            <a:custGeom>
              <a:avLst/>
              <a:gdLst>
                <a:gd name="connsiteX0" fmla="*/ 377055 w 377055"/>
                <a:gd name="connsiteY0" fmla="*/ 377048 h 377048"/>
                <a:gd name="connsiteX1" fmla="*/ 0 w 377055"/>
                <a:gd name="connsiteY1" fmla="*/ 377048 h 377048"/>
                <a:gd name="connsiteX2" fmla="*/ 0 w 377055"/>
                <a:gd name="connsiteY2" fmla="*/ 0 h 377048"/>
                <a:gd name="connsiteX3" fmla="*/ 377055 w 377055"/>
                <a:gd name="connsiteY3" fmla="*/ 0 h 377048"/>
                <a:gd name="connsiteX4" fmla="*/ 22092 w 377055"/>
                <a:gd name="connsiteY4" fmla="*/ 354956 h 377048"/>
                <a:gd name="connsiteX5" fmla="*/ 354956 w 377055"/>
                <a:gd name="connsiteY5" fmla="*/ 354956 h 377048"/>
                <a:gd name="connsiteX6" fmla="*/ 354956 w 377055"/>
                <a:gd name="connsiteY6" fmla="*/ 22092 h 377048"/>
                <a:gd name="connsiteX7" fmla="*/ 22092 w 377055"/>
                <a:gd name="connsiteY7" fmla="*/ 22092 h 37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7055" h="377048">
                  <a:moveTo>
                    <a:pt x="377055" y="377048"/>
                  </a:moveTo>
                  <a:lnTo>
                    <a:pt x="0" y="377048"/>
                  </a:lnTo>
                  <a:lnTo>
                    <a:pt x="0" y="0"/>
                  </a:lnTo>
                  <a:lnTo>
                    <a:pt x="377055" y="0"/>
                  </a:lnTo>
                  <a:close/>
                  <a:moveTo>
                    <a:pt x="22092" y="354956"/>
                  </a:moveTo>
                  <a:lnTo>
                    <a:pt x="354956" y="354956"/>
                  </a:lnTo>
                  <a:lnTo>
                    <a:pt x="354956" y="22092"/>
                  </a:lnTo>
                  <a:lnTo>
                    <a:pt x="22092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10" name="Forma libre: forma 23">
              <a:extLst>
                <a:ext uri="{FF2B5EF4-FFF2-40B4-BE49-F238E27FC236}">
                  <a16:creationId xmlns:a16="http://schemas.microsoft.com/office/drawing/2014/main" id="{AD4E7157-23E6-8D6C-1E6B-DA202A3C794C}"/>
                </a:ext>
              </a:extLst>
            </p:cNvPr>
            <p:cNvSpPr/>
            <p:nvPr/>
          </p:nvSpPr>
          <p:spPr>
            <a:xfrm>
              <a:off x="1583041" y="3937340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11" name="Forma libre: forma 24">
              <a:extLst>
                <a:ext uri="{FF2B5EF4-FFF2-40B4-BE49-F238E27FC236}">
                  <a16:creationId xmlns:a16="http://schemas.microsoft.com/office/drawing/2014/main" id="{63D077CA-4B07-18CF-DF28-15FB0818902C}"/>
                </a:ext>
              </a:extLst>
            </p:cNvPr>
            <p:cNvSpPr/>
            <p:nvPr/>
          </p:nvSpPr>
          <p:spPr>
            <a:xfrm>
              <a:off x="1627268" y="3937340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12" name="Forma libre: forma 25">
              <a:extLst>
                <a:ext uri="{FF2B5EF4-FFF2-40B4-BE49-F238E27FC236}">
                  <a16:creationId xmlns:a16="http://schemas.microsoft.com/office/drawing/2014/main" id="{B935A339-A373-7C08-3BD0-67BDBAC7E369}"/>
                </a:ext>
              </a:extLst>
            </p:cNvPr>
            <p:cNvSpPr/>
            <p:nvPr/>
          </p:nvSpPr>
          <p:spPr>
            <a:xfrm>
              <a:off x="1671488" y="3937340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13" name="Forma libre: forma 26">
              <a:extLst>
                <a:ext uri="{FF2B5EF4-FFF2-40B4-BE49-F238E27FC236}">
                  <a16:creationId xmlns:a16="http://schemas.microsoft.com/office/drawing/2014/main" id="{D600220E-D12D-C162-C0EF-6BEF0E331952}"/>
                </a:ext>
              </a:extLst>
            </p:cNvPr>
            <p:cNvSpPr/>
            <p:nvPr/>
          </p:nvSpPr>
          <p:spPr>
            <a:xfrm>
              <a:off x="1715714" y="3937340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14" name="Forma libre: forma 27">
              <a:extLst>
                <a:ext uri="{FF2B5EF4-FFF2-40B4-BE49-F238E27FC236}">
                  <a16:creationId xmlns:a16="http://schemas.microsoft.com/office/drawing/2014/main" id="{288F5E8E-3329-407A-79F5-689DC08565D3}"/>
                </a:ext>
              </a:extLst>
            </p:cNvPr>
            <p:cNvSpPr/>
            <p:nvPr/>
          </p:nvSpPr>
          <p:spPr>
            <a:xfrm>
              <a:off x="1759941" y="3937340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15" name="Forma libre: forma 28">
              <a:extLst>
                <a:ext uri="{FF2B5EF4-FFF2-40B4-BE49-F238E27FC236}">
                  <a16:creationId xmlns:a16="http://schemas.microsoft.com/office/drawing/2014/main" id="{96800528-21FE-06D4-EEA2-C68156A2F8A2}"/>
                </a:ext>
              </a:extLst>
            </p:cNvPr>
            <p:cNvSpPr/>
            <p:nvPr/>
          </p:nvSpPr>
          <p:spPr>
            <a:xfrm>
              <a:off x="1804160" y="3937340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16" name="Forma libre: forma 29">
              <a:extLst>
                <a:ext uri="{FF2B5EF4-FFF2-40B4-BE49-F238E27FC236}">
                  <a16:creationId xmlns:a16="http://schemas.microsoft.com/office/drawing/2014/main" id="{9CC5AA9A-DCA9-62F7-FAFA-8CC21CD11142}"/>
                </a:ext>
              </a:extLst>
            </p:cNvPr>
            <p:cNvSpPr/>
            <p:nvPr/>
          </p:nvSpPr>
          <p:spPr>
            <a:xfrm>
              <a:off x="1848387" y="3937340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17" name="Forma libre: forma 30">
              <a:extLst>
                <a:ext uri="{FF2B5EF4-FFF2-40B4-BE49-F238E27FC236}">
                  <a16:creationId xmlns:a16="http://schemas.microsoft.com/office/drawing/2014/main" id="{A4FFBE1D-E242-0097-A474-54EDC37CD0D8}"/>
                </a:ext>
              </a:extLst>
            </p:cNvPr>
            <p:cNvSpPr/>
            <p:nvPr/>
          </p:nvSpPr>
          <p:spPr>
            <a:xfrm>
              <a:off x="1583041" y="3981566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18" name="Forma libre: forma 31">
              <a:extLst>
                <a:ext uri="{FF2B5EF4-FFF2-40B4-BE49-F238E27FC236}">
                  <a16:creationId xmlns:a16="http://schemas.microsoft.com/office/drawing/2014/main" id="{842D55C0-A678-2AB2-F7BA-89DB383B5186}"/>
                </a:ext>
              </a:extLst>
            </p:cNvPr>
            <p:cNvSpPr/>
            <p:nvPr/>
          </p:nvSpPr>
          <p:spPr>
            <a:xfrm>
              <a:off x="1848387" y="3981566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19" name="Forma libre: forma 32">
              <a:extLst>
                <a:ext uri="{FF2B5EF4-FFF2-40B4-BE49-F238E27FC236}">
                  <a16:creationId xmlns:a16="http://schemas.microsoft.com/office/drawing/2014/main" id="{0BE0F99B-7363-C866-4AF1-14055DD6EECC}"/>
                </a:ext>
              </a:extLst>
            </p:cNvPr>
            <p:cNvSpPr/>
            <p:nvPr/>
          </p:nvSpPr>
          <p:spPr>
            <a:xfrm>
              <a:off x="1583041" y="4025786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3 h 22113"/>
                <a:gd name="connsiteX3" fmla="*/ 0 w 22092"/>
                <a:gd name="connsiteY3" fmla="*/ 22113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3"/>
                  </a:lnTo>
                  <a:lnTo>
                    <a:pt x="0" y="22113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20" name="Forma libre: forma 33">
              <a:extLst>
                <a:ext uri="{FF2B5EF4-FFF2-40B4-BE49-F238E27FC236}">
                  <a16:creationId xmlns:a16="http://schemas.microsoft.com/office/drawing/2014/main" id="{C915E182-E7FE-95F9-7075-058769DB2D07}"/>
                </a:ext>
              </a:extLst>
            </p:cNvPr>
            <p:cNvSpPr/>
            <p:nvPr/>
          </p:nvSpPr>
          <p:spPr>
            <a:xfrm>
              <a:off x="1848387" y="4025786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3 h 22113"/>
                <a:gd name="connsiteX3" fmla="*/ 0 w 22092"/>
                <a:gd name="connsiteY3" fmla="*/ 22113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3"/>
                  </a:lnTo>
                  <a:lnTo>
                    <a:pt x="0" y="22113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21" name="Forma libre: forma 34">
              <a:extLst>
                <a:ext uri="{FF2B5EF4-FFF2-40B4-BE49-F238E27FC236}">
                  <a16:creationId xmlns:a16="http://schemas.microsoft.com/office/drawing/2014/main" id="{50B388D6-52EE-0F7F-EAFA-66111376B4CA}"/>
                </a:ext>
              </a:extLst>
            </p:cNvPr>
            <p:cNvSpPr/>
            <p:nvPr/>
          </p:nvSpPr>
          <p:spPr>
            <a:xfrm>
              <a:off x="1583041" y="4070013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3 h 22113"/>
                <a:gd name="connsiteX3" fmla="*/ 0 w 22092"/>
                <a:gd name="connsiteY3" fmla="*/ 22113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3"/>
                  </a:lnTo>
                  <a:lnTo>
                    <a:pt x="0" y="22113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22" name="Forma libre: forma 35">
              <a:extLst>
                <a:ext uri="{FF2B5EF4-FFF2-40B4-BE49-F238E27FC236}">
                  <a16:creationId xmlns:a16="http://schemas.microsoft.com/office/drawing/2014/main" id="{3AF8A69E-EC7C-1F0A-A465-4C2433F827A4}"/>
                </a:ext>
              </a:extLst>
            </p:cNvPr>
            <p:cNvSpPr/>
            <p:nvPr/>
          </p:nvSpPr>
          <p:spPr>
            <a:xfrm>
              <a:off x="1848387" y="4070013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3 h 22113"/>
                <a:gd name="connsiteX3" fmla="*/ 0 w 22092"/>
                <a:gd name="connsiteY3" fmla="*/ 22113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3"/>
                  </a:lnTo>
                  <a:lnTo>
                    <a:pt x="0" y="22113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23" name="Forma libre: forma 36">
              <a:extLst>
                <a:ext uri="{FF2B5EF4-FFF2-40B4-BE49-F238E27FC236}">
                  <a16:creationId xmlns:a16="http://schemas.microsoft.com/office/drawing/2014/main" id="{A07678F5-670F-30E3-132F-8E4394623580}"/>
                </a:ext>
              </a:extLst>
            </p:cNvPr>
            <p:cNvSpPr/>
            <p:nvPr/>
          </p:nvSpPr>
          <p:spPr>
            <a:xfrm>
              <a:off x="1583041" y="4114232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3 h 22113"/>
                <a:gd name="connsiteX3" fmla="*/ 0 w 22092"/>
                <a:gd name="connsiteY3" fmla="*/ 22113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3"/>
                  </a:lnTo>
                  <a:lnTo>
                    <a:pt x="0" y="22113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24" name="Forma libre: forma 37">
              <a:extLst>
                <a:ext uri="{FF2B5EF4-FFF2-40B4-BE49-F238E27FC236}">
                  <a16:creationId xmlns:a16="http://schemas.microsoft.com/office/drawing/2014/main" id="{E48908C0-BCE3-0342-E952-30924FFA9E9D}"/>
                </a:ext>
              </a:extLst>
            </p:cNvPr>
            <p:cNvSpPr/>
            <p:nvPr/>
          </p:nvSpPr>
          <p:spPr>
            <a:xfrm>
              <a:off x="1848387" y="4114232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3 h 22113"/>
                <a:gd name="connsiteX3" fmla="*/ 0 w 22092"/>
                <a:gd name="connsiteY3" fmla="*/ 22113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3"/>
                  </a:lnTo>
                  <a:lnTo>
                    <a:pt x="0" y="22113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25" name="Forma libre: forma 38">
              <a:extLst>
                <a:ext uri="{FF2B5EF4-FFF2-40B4-BE49-F238E27FC236}">
                  <a16:creationId xmlns:a16="http://schemas.microsoft.com/office/drawing/2014/main" id="{E307BC7B-6FE2-E56E-DB9F-289C0E75FBAA}"/>
                </a:ext>
              </a:extLst>
            </p:cNvPr>
            <p:cNvSpPr/>
            <p:nvPr/>
          </p:nvSpPr>
          <p:spPr>
            <a:xfrm>
              <a:off x="1583041" y="4158459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3 h 22113"/>
                <a:gd name="connsiteX3" fmla="*/ 0 w 22092"/>
                <a:gd name="connsiteY3" fmla="*/ 22113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3"/>
                  </a:lnTo>
                  <a:lnTo>
                    <a:pt x="0" y="22113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26" name="Forma libre: forma 39">
              <a:extLst>
                <a:ext uri="{FF2B5EF4-FFF2-40B4-BE49-F238E27FC236}">
                  <a16:creationId xmlns:a16="http://schemas.microsoft.com/office/drawing/2014/main" id="{16FAF5C5-F752-9813-7046-6B5414260FA9}"/>
                </a:ext>
              </a:extLst>
            </p:cNvPr>
            <p:cNvSpPr/>
            <p:nvPr/>
          </p:nvSpPr>
          <p:spPr>
            <a:xfrm>
              <a:off x="1848387" y="4158459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3 h 22113"/>
                <a:gd name="connsiteX3" fmla="*/ 0 w 22092"/>
                <a:gd name="connsiteY3" fmla="*/ 22113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3"/>
                  </a:lnTo>
                  <a:lnTo>
                    <a:pt x="0" y="22113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27" name="Forma libre: forma 40">
              <a:extLst>
                <a:ext uri="{FF2B5EF4-FFF2-40B4-BE49-F238E27FC236}">
                  <a16:creationId xmlns:a16="http://schemas.microsoft.com/office/drawing/2014/main" id="{12F0A2B5-50AA-BA96-995C-E63BB8F50A66}"/>
                </a:ext>
              </a:extLst>
            </p:cNvPr>
            <p:cNvSpPr/>
            <p:nvPr/>
          </p:nvSpPr>
          <p:spPr>
            <a:xfrm>
              <a:off x="1583041" y="4202678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28" name="Forma libre: forma 41">
              <a:extLst>
                <a:ext uri="{FF2B5EF4-FFF2-40B4-BE49-F238E27FC236}">
                  <a16:creationId xmlns:a16="http://schemas.microsoft.com/office/drawing/2014/main" id="{9586EC9E-7617-C754-E909-66D722E43B84}"/>
                </a:ext>
              </a:extLst>
            </p:cNvPr>
            <p:cNvSpPr/>
            <p:nvPr/>
          </p:nvSpPr>
          <p:spPr>
            <a:xfrm>
              <a:off x="1627268" y="4202678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29" name="Forma libre: forma 42">
              <a:extLst>
                <a:ext uri="{FF2B5EF4-FFF2-40B4-BE49-F238E27FC236}">
                  <a16:creationId xmlns:a16="http://schemas.microsoft.com/office/drawing/2014/main" id="{F5B8B750-B7C4-4672-9D15-5617AA5038F0}"/>
                </a:ext>
              </a:extLst>
            </p:cNvPr>
            <p:cNvSpPr/>
            <p:nvPr/>
          </p:nvSpPr>
          <p:spPr>
            <a:xfrm>
              <a:off x="1671488" y="4202678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30" name="Forma libre: forma 43">
              <a:extLst>
                <a:ext uri="{FF2B5EF4-FFF2-40B4-BE49-F238E27FC236}">
                  <a16:creationId xmlns:a16="http://schemas.microsoft.com/office/drawing/2014/main" id="{334A3A59-30C6-54E3-2E5D-AA745DC047B2}"/>
                </a:ext>
              </a:extLst>
            </p:cNvPr>
            <p:cNvSpPr/>
            <p:nvPr/>
          </p:nvSpPr>
          <p:spPr>
            <a:xfrm>
              <a:off x="1715714" y="4202678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31" name="Forma libre: forma 44">
              <a:extLst>
                <a:ext uri="{FF2B5EF4-FFF2-40B4-BE49-F238E27FC236}">
                  <a16:creationId xmlns:a16="http://schemas.microsoft.com/office/drawing/2014/main" id="{98B070B7-539C-E283-1D69-F691B8F969C8}"/>
                </a:ext>
              </a:extLst>
            </p:cNvPr>
            <p:cNvSpPr/>
            <p:nvPr/>
          </p:nvSpPr>
          <p:spPr>
            <a:xfrm>
              <a:off x="1759941" y="4202678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32" name="Forma libre: forma 45">
              <a:extLst>
                <a:ext uri="{FF2B5EF4-FFF2-40B4-BE49-F238E27FC236}">
                  <a16:creationId xmlns:a16="http://schemas.microsoft.com/office/drawing/2014/main" id="{C175FEDB-AFD0-BC14-3ACF-0F2625D1B573}"/>
                </a:ext>
              </a:extLst>
            </p:cNvPr>
            <p:cNvSpPr/>
            <p:nvPr/>
          </p:nvSpPr>
          <p:spPr>
            <a:xfrm>
              <a:off x="1804160" y="4202678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33" name="Forma libre: forma 46">
              <a:extLst>
                <a:ext uri="{FF2B5EF4-FFF2-40B4-BE49-F238E27FC236}">
                  <a16:creationId xmlns:a16="http://schemas.microsoft.com/office/drawing/2014/main" id="{47EF6E5F-E209-2A71-BE76-F3A8CA744B57}"/>
                </a:ext>
              </a:extLst>
            </p:cNvPr>
            <p:cNvSpPr/>
            <p:nvPr/>
          </p:nvSpPr>
          <p:spPr>
            <a:xfrm>
              <a:off x="1848387" y="4202678"/>
              <a:ext cx="22092" cy="22113"/>
            </a:xfrm>
            <a:custGeom>
              <a:avLst/>
              <a:gdLst>
                <a:gd name="connsiteX0" fmla="*/ 0 w 22092"/>
                <a:gd name="connsiteY0" fmla="*/ 0 h 22113"/>
                <a:gd name="connsiteX1" fmla="*/ 22092 w 22092"/>
                <a:gd name="connsiteY1" fmla="*/ 0 h 22113"/>
                <a:gd name="connsiteX2" fmla="*/ 22092 w 22092"/>
                <a:gd name="connsiteY2" fmla="*/ 22114 h 22113"/>
                <a:gd name="connsiteX3" fmla="*/ 0 w 22092"/>
                <a:gd name="connsiteY3" fmla="*/ 22114 h 22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092" h="22113">
                  <a:moveTo>
                    <a:pt x="0" y="0"/>
                  </a:moveTo>
                  <a:lnTo>
                    <a:pt x="22092" y="0"/>
                  </a:lnTo>
                  <a:lnTo>
                    <a:pt x="22092" y="22114"/>
                  </a:lnTo>
                  <a:lnTo>
                    <a:pt x="0" y="2211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</p:grpSp>
      <p:grpSp>
        <p:nvGrpSpPr>
          <p:cNvPr id="134" name="Grupo 299">
            <a:extLst>
              <a:ext uri="{FF2B5EF4-FFF2-40B4-BE49-F238E27FC236}">
                <a16:creationId xmlns:a16="http://schemas.microsoft.com/office/drawing/2014/main" id="{49F03C41-866F-A7C5-7D7A-B863873050EA}"/>
              </a:ext>
            </a:extLst>
          </p:cNvPr>
          <p:cNvGrpSpPr/>
          <p:nvPr/>
        </p:nvGrpSpPr>
        <p:grpSpPr>
          <a:xfrm>
            <a:off x="4572000" y="2066487"/>
            <a:ext cx="377055" cy="332828"/>
            <a:chOff x="1538236" y="2711182"/>
            <a:chExt cx="377055" cy="332828"/>
          </a:xfrm>
        </p:grpSpPr>
        <p:sp>
          <p:nvSpPr>
            <p:cNvPr id="135" name="Forma libre: forma 211">
              <a:extLst>
                <a:ext uri="{FF2B5EF4-FFF2-40B4-BE49-F238E27FC236}">
                  <a16:creationId xmlns:a16="http://schemas.microsoft.com/office/drawing/2014/main" id="{1D773E39-D003-7553-EFAA-459F3E18E60A}"/>
                </a:ext>
              </a:extLst>
            </p:cNvPr>
            <p:cNvSpPr/>
            <p:nvPr/>
          </p:nvSpPr>
          <p:spPr>
            <a:xfrm>
              <a:off x="1582449" y="2755401"/>
              <a:ext cx="22113" cy="22092"/>
            </a:xfrm>
            <a:custGeom>
              <a:avLst/>
              <a:gdLst>
                <a:gd name="connsiteX0" fmla="*/ 0 w 22113"/>
                <a:gd name="connsiteY0" fmla="*/ 0 h 22092"/>
                <a:gd name="connsiteX1" fmla="*/ 22113 w 22113"/>
                <a:gd name="connsiteY1" fmla="*/ 0 h 22092"/>
                <a:gd name="connsiteX2" fmla="*/ 22113 w 22113"/>
                <a:gd name="connsiteY2" fmla="*/ 22092 h 22092"/>
                <a:gd name="connsiteX3" fmla="*/ 0 w 22113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13" h="22092">
                  <a:moveTo>
                    <a:pt x="0" y="0"/>
                  </a:moveTo>
                  <a:lnTo>
                    <a:pt x="22113" y="0"/>
                  </a:lnTo>
                  <a:lnTo>
                    <a:pt x="22113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36" name="Forma libre: forma 212">
              <a:extLst>
                <a:ext uri="{FF2B5EF4-FFF2-40B4-BE49-F238E27FC236}">
                  <a16:creationId xmlns:a16="http://schemas.microsoft.com/office/drawing/2014/main" id="{FBCE443E-D47D-A9A1-AB33-4E2CA548F605}"/>
                </a:ext>
              </a:extLst>
            </p:cNvPr>
            <p:cNvSpPr/>
            <p:nvPr/>
          </p:nvSpPr>
          <p:spPr>
            <a:xfrm>
              <a:off x="1626669" y="2755401"/>
              <a:ext cx="22113" cy="22092"/>
            </a:xfrm>
            <a:custGeom>
              <a:avLst/>
              <a:gdLst>
                <a:gd name="connsiteX0" fmla="*/ 0 w 22113"/>
                <a:gd name="connsiteY0" fmla="*/ 0 h 22092"/>
                <a:gd name="connsiteX1" fmla="*/ 22113 w 22113"/>
                <a:gd name="connsiteY1" fmla="*/ 0 h 22092"/>
                <a:gd name="connsiteX2" fmla="*/ 22113 w 22113"/>
                <a:gd name="connsiteY2" fmla="*/ 22092 h 22092"/>
                <a:gd name="connsiteX3" fmla="*/ 0 w 22113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13" h="22092">
                  <a:moveTo>
                    <a:pt x="0" y="0"/>
                  </a:moveTo>
                  <a:lnTo>
                    <a:pt x="22113" y="0"/>
                  </a:lnTo>
                  <a:lnTo>
                    <a:pt x="22113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37" name="Forma libre: forma 213">
              <a:extLst>
                <a:ext uri="{FF2B5EF4-FFF2-40B4-BE49-F238E27FC236}">
                  <a16:creationId xmlns:a16="http://schemas.microsoft.com/office/drawing/2014/main" id="{D18CD1F8-CB16-64C2-6A4C-2468F7EF9A8B}"/>
                </a:ext>
              </a:extLst>
            </p:cNvPr>
            <p:cNvSpPr/>
            <p:nvPr/>
          </p:nvSpPr>
          <p:spPr>
            <a:xfrm>
              <a:off x="1670888" y="2755401"/>
              <a:ext cx="22113" cy="22092"/>
            </a:xfrm>
            <a:custGeom>
              <a:avLst/>
              <a:gdLst>
                <a:gd name="connsiteX0" fmla="*/ 0 w 22113"/>
                <a:gd name="connsiteY0" fmla="*/ 0 h 22092"/>
                <a:gd name="connsiteX1" fmla="*/ 22113 w 22113"/>
                <a:gd name="connsiteY1" fmla="*/ 0 h 22092"/>
                <a:gd name="connsiteX2" fmla="*/ 22113 w 22113"/>
                <a:gd name="connsiteY2" fmla="*/ 22092 h 22092"/>
                <a:gd name="connsiteX3" fmla="*/ 0 w 22113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13" h="22092">
                  <a:moveTo>
                    <a:pt x="0" y="0"/>
                  </a:moveTo>
                  <a:lnTo>
                    <a:pt x="22113" y="0"/>
                  </a:lnTo>
                  <a:lnTo>
                    <a:pt x="22113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38" name="Forma libre: forma 214">
              <a:extLst>
                <a:ext uri="{FF2B5EF4-FFF2-40B4-BE49-F238E27FC236}">
                  <a16:creationId xmlns:a16="http://schemas.microsoft.com/office/drawing/2014/main" id="{FFF35F65-21B8-2070-F04A-665DF04FF3CD}"/>
                </a:ext>
              </a:extLst>
            </p:cNvPr>
            <p:cNvSpPr/>
            <p:nvPr/>
          </p:nvSpPr>
          <p:spPr>
            <a:xfrm>
              <a:off x="1538236" y="2711182"/>
              <a:ext cx="377055" cy="332828"/>
            </a:xfrm>
            <a:custGeom>
              <a:avLst/>
              <a:gdLst>
                <a:gd name="connsiteX0" fmla="*/ 0 w 377055"/>
                <a:gd name="connsiteY0" fmla="*/ 0 h 332828"/>
                <a:gd name="connsiteX1" fmla="*/ 0 w 377055"/>
                <a:gd name="connsiteY1" fmla="*/ 332829 h 332828"/>
                <a:gd name="connsiteX2" fmla="*/ 377055 w 377055"/>
                <a:gd name="connsiteY2" fmla="*/ 332829 h 332828"/>
                <a:gd name="connsiteX3" fmla="*/ 377055 w 377055"/>
                <a:gd name="connsiteY3" fmla="*/ 0 h 332828"/>
                <a:gd name="connsiteX4" fmla="*/ 354956 w 377055"/>
                <a:gd name="connsiteY4" fmla="*/ 22093 h 332828"/>
                <a:gd name="connsiteX5" fmla="*/ 354956 w 377055"/>
                <a:gd name="connsiteY5" fmla="*/ 88446 h 332828"/>
                <a:gd name="connsiteX6" fmla="*/ 22092 w 377055"/>
                <a:gd name="connsiteY6" fmla="*/ 88446 h 332828"/>
                <a:gd name="connsiteX7" fmla="*/ 22092 w 377055"/>
                <a:gd name="connsiteY7" fmla="*/ 22093 h 332828"/>
                <a:gd name="connsiteX8" fmla="*/ 22092 w 377055"/>
                <a:gd name="connsiteY8" fmla="*/ 110539 h 332828"/>
                <a:gd name="connsiteX9" fmla="*/ 244403 w 377055"/>
                <a:gd name="connsiteY9" fmla="*/ 110539 h 332828"/>
                <a:gd name="connsiteX10" fmla="*/ 244403 w 377055"/>
                <a:gd name="connsiteY10" fmla="*/ 310736 h 332828"/>
                <a:gd name="connsiteX11" fmla="*/ 22092 w 377055"/>
                <a:gd name="connsiteY11" fmla="*/ 310736 h 332828"/>
                <a:gd name="connsiteX12" fmla="*/ 266496 w 377055"/>
                <a:gd name="connsiteY12" fmla="*/ 310743 h 332828"/>
                <a:gd name="connsiteX13" fmla="*/ 266496 w 377055"/>
                <a:gd name="connsiteY13" fmla="*/ 110539 h 332828"/>
                <a:gd name="connsiteX14" fmla="*/ 354956 w 377055"/>
                <a:gd name="connsiteY14" fmla="*/ 110539 h 332828"/>
                <a:gd name="connsiteX15" fmla="*/ 354956 w 377055"/>
                <a:gd name="connsiteY15" fmla="*/ 310736 h 332828"/>
                <a:gd name="connsiteX16" fmla="*/ 266496 w 377055"/>
                <a:gd name="connsiteY16" fmla="*/ 310736 h 33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7055" h="332828">
                  <a:moveTo>
                    <a:pt x="0" y="0"/>
                  </a:moveTo>
                  <a:lnTo>
                    <a:pt x="0" y="332829"/>
                  </a:lnTo>
                  <a:lnTo>
                    <a:pt x="377055" y="332829"/>
                  </a:lnTo>
                  <a:lnTo>
                    <a:pt x="377055" y="0"/>
                  </a:lnTo>
                  <a:close/>
                  <a:moveTo>
                    <a:pt x="354956" y="22093"/>
                  </a:moveTo>
                  <a:lnTo>
                    <a:pt x="354956" y="88446"/>
                  </a:lnTo>
                  <a:lnTo>
                    <a:pt x="22092" y="88446"/>
                  </a:lnTo>
                  <a:lnTo>
                    <a:pt x="22092" y="22093"/>
                  </a:lnTo>
                  <a:close/>
                  <a:moveTo>
                    <a:pt x="22092" y="110539"/>
                  </a:moveTo>
                  <a:lnTo>
                    <a:pt x="244403" y="110539"/>
                  </a:lnTo>
                  <a:lnTo>
                    <a:pt x="244403" y="310736"/>
                  </a:lnTo>
                  <a:lnTo>
                    <a:pt x="22092" y="310736"/>
                  </a:lnTo>
                  <a:close/>
                  <a:moveTo>
                    <a:pt x="266496" y="310743"/>
                  </a:moveTo>
                  <a:lnTo>
                    <a:pt x="266496" y="110539"/>
                  </a:lnTo>
                  <a:lnTo>
                    <a:pt x="354956" y="110539"/>
                  </a:lnTo>
                  <a:lnTo>
                    <a:pt x="354956" y="310736"/>
                  </a:lnTo>
                  <a:lnTo>
                    <a:pt x="266496" y="310736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39" name="Forma libre: forma 215">
              <a:extLst>
                <a:ext uri="{FF2B5EF4-FFF2-40B4-BE49-F238E27FC236}">
                  <a16:creationId xmlns:a16="http://schemas.microsoft.com/office/drawing/2014/main" id="{FBFDE5B7-F5D0-8D93-0760-CF815780F401}"/>
                </a:ext>
              </a:extLst>
            </p:cNvPr>
            <p:cNvSpPr/>
            <p:nvPr/>
          </p:nvSpPr>
          <p:spPr>
            <a:xfrm>
              <a:off x="1737814" y="2932886"/>
              <a:ext cx="22705" cy="22092"/>
            </a:xfrm>
            <a:custGeom>
              <a:avLst/>
              <a:gdLst>
                <a:gd name="connsiteX0" fmla="*/ 0 w 22705"/>
                <a:gd name="connsiteY0" fmla="*/ 0 h 22092"/>
                <a:gd name="connsiteX1" fmla="*/ 22706 w 22705"/>
                <a:gd name="connsiteY1" fmla="*/ 0 h 22092"/>
                <a:gd name="connsiteX2" fmla="*/ 22706 w 22705"/>
                <a:gd name="connsiteY2" fmla="*/ 22092 h 22092"/>
                <a:gd name="connsiteX3" fmla="*/ 0 w 22705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05" h="22092">
                  <a:moveTo>
                    <a:pt x="0" y="0"/>
                  </a:moveTo>
                  <a:lnTo>
                    <a:pt x="22706" y="0"/>
                  </a:lnTo>
                  <a:lnTo>
                    <a:pt x="22706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40" name="Forma libre: forma 216">
              <a:extLst>
                <a:ext uri="{FF2B5EF4-FFF2-40B4-BE49-F238E27FC236}">
                  <a16:creationId xmlns:a16="http://schemas.microsoft.com/office/drawing/2014/main" id="{21FAA52B-5314-763D-187F-F670AC36750A}"/>
                </a:ext>
              </a:extLst>
            </p:cNvPr>
            <p:cNvSpPr/>
            <p:nvPr/>
          </p:nvSpPr>
          <p:spPr>
            <a:xfrm>
              <a:off x="1582449" y="2932886"/>
              <a:ext cx="133258" cy="22092"/>
            </a:xfrm>
            <a:custGeom>
              <a:avLst/>
              <a:gdLst>
                <a:gd name="connsiteX0" fmla="*/ 0 w 133258"/>
                <a:gd name="connsiteY0" fmla="*/ 0 h 22092"/>
                <a:gd name="connsiteX1" fmla="*/ 133258 w 133258"/>
                <a:gd name="connsiteY1" fmla="*/ 0 h 22092"/>
                <a:gd name="connsiteX2" fmla="*/ 133258 w 133258"/>
                <a:gd name="connsiteY2" fmla="*/ 22092 h 22092"/>
                <a:gd name="connsiteX3" fmla="*/ 0 w 133258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258" h="22092">
                  <a:moveTo>
                    <a:pt x="0" y="0"/>
                  </a:moveTo>
                  <a:lnTo>
                    <a:pt x="133258" y="0"/>
                  </a:lnTo>
                  <a:lnTo>
                    <a:pt x="133258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41" name="Forma libre: forma 217">
              <a:extLst>
                <a:ext uri="{FF2B5EF4-FFF2-40B4-BE49-F238E27FC236}">
                  <a16:creationId xmlns:a16="http://schemas.microsoft.com/office/drawing/2014/main" id="{32398719-535E-B2F2-19DA-4C934BBD3F31}"/>
                </a:ext>
              </a:extLst>
            </p:cNvPr>
            <p:cNvSpPr/>
            <p:nvPr/>
          </p:nvSpPr>
          <p:spPr>
            <a:xfrm>
              <a:off x="1737814" y="2844440"/>
              <a:ext cx="22705" cy="22092"/>
            </a:xfrm>
            <a:custGeom>
              <a:avLst/>
              <a:gdLst>
                <a:gd name="connsiteX0" fmla="*/ 0 w 22705"/>
                <a:gd name="connsiteY0" fmla="*/ 0 h 22092"/>
                <a:gd name="connsiteX1" fmla="*/ 22706 w 22705"/>
                <a:gd name="connsiteY1" fmla="*/ 0 h 22092"/>
                <a:gd name="connsiteX2" fmla="*/ 22706 w 22705"/>
                <a:gd name="connsiteY2" fmla="*/ 22092 h 22092"/>
                <a:gd name="connsiteX3" fmla="*/ 0 w 22705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05" h="22092">
                  <a:moveTo>
                    <a:pt x="0" y="0"/>
                  </a:moveTo>
                  <a:lnTo>
                    <a:pt x="22706" y="0"/>
                  </a:lnTo>
                  <a:lnTo>
                    <a:pt x="22706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42" name="Forma libre: forma 218">
              <a:extLst>
                <a:ext uri="{FF2B5EF4-FFF2-40B4-BE49-F238E27FC236}">
                  <a16:creationId xmlns:a16="http://schemas.microsoft.com/office/drawing/2014/main" id="{2AE8E040-554F-A7D1-C316-EB8E9E53A9B0}"/>
                </a:ext>
              </a:extLst>
            </p:cNvPr>
            <p:cNvSpPr/>
            <p:nvPr/>
          </p:nvSpPr>
          <p:spPr>
            <a:xfrm>
              <a:off x="1582449" y="2844440"/>
              <a:ext cx="133258" cy="22092"/>
            </a:xfrm>
            <a:custGeom>
              <a:avLst/>
              <a:gdLst>
                <a:gd name="connsiteX0" fmla="*/ 0 w 133258"/>
                <a:gd name="connsiteY0" fmla="*/ 0 h 22092"/>
                <a:gd name="connsiteX1" fmla="*/ 133258 w 133258"/>
                <a:gd name="connsiteY1" fmla="*/ 0 h 22092"/>
                <a:gd name="connsiteX2" fmla="*/ 133258 w 133258"/>
                <a:gd name="connsiteY2" fmla="*/ 22092 h 22092"/>
                <a:gd name="connsiteX3" fmla="*/ 0 w 133258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258" h="22092">
                  <a:moveTo>
                    <a:pt x="0" y="0"/>
                  </a:moveTo>
                  <a:lnTo>
                    <a:pt x="133258" y="0"/>
                  </a:lnTo>
                  <a:lnTo>
                    <a:pt x="133258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43" name="Forma libre: forma 219">
              <a:extLst>
                <a:ext uri="{FF2B5EF4-FFF2-40B4-BE49-F238E27FC236}">
                  <a16:creationId xmlns:a16="http://schemas.microsoft.com/office/drawing/2014/main" id="{12B90B92-F74D-4497-5E70-F4A4F2470D6B}"/>
                </a:ext>
              </a:extLst>
            </p:cNvPr>
            <p:cNvSpPr/>
            <p:nvPr/>
          </p:nvSpPr>
          <p:spPr>
            <a:xfrm>
              <a:off x="1582449" y="2888660"/>
              <a:ext cx="22705" cy="22092"/>
            </a:xfrm>
            <a:custGeom>
              <a:avLst/>
              <a:gdLst>
                <a:gd name="connsiteX0" fmla="*/ 0 w 22705"/>
                <a:gd name="connsiteY0" fmla="*/ 0 h 22092"/>
                <a:gd name="connsiteX1" fmla="*/ 22706 w 22705"/>
                <a:gd name="connsiteY1" fmla="*/ 0 h 22092"/>
                <a:gd name="connsiteX2" fmla="*/ 22706 w 22705"/>
                <a:gd name="connsiteY2" fmla="*/ 22092 h 22092"/>
                <a:gd name="connsiteX3" fmla="*/ 0 w 22705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05" h="22092">
                  <a:moveTo>
                    <a:pt x="0" y="0"/>
                  </a:moveTo>
                  <a:lnTo>
                    <a:pt x="22706" y="0"/>
                  </a:lnTo>
                  <a:lnTo>
                    <a:pt x="22706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44" name="Forma libre: forma 220">
              <a:extLst>
                <a:ext uri="{FF2B5EF4-FFF2-40B4-BE49-F238E27FC236}">
                  <a16:creationId xmlns:a16="http://schemas.microsoft.com/office/drawing/2014/main" id="{9459670D-706A-812B-3354-CE074C12AD9A}"/>
                </a:ext>
              </a:extLst>
            </p:cNvPr>
            <p:cNvSpPr/>
            <p:nvPr/>
          </p:nvSpPr>
          <p:spPr>
            <a:xfrm>
              <a:off x="1627261" y="2888660"/>
              <a:ext cx="133258" cy="22092"/>
            </a:xfrm>
            <a:custGeom>
              <a:avLst/>
              <a:gdLst>
                <a:gd name="connsiteX0" fmla="*/ 0 w 133258"/>
                <a:gd name="connsiteY0" fmla="*/ 0 h 22092"/>
                <a:gd name="connsiteX1" fmla="*/ 133258 w 133258"/>
                <a:gd name="connsiteY1" fmla="*/ 0 h 22092"/>
                <a:gd name="connsiteX2" fmla="*/ 133258 w 133258"/>
                <a:gd name="connsiteY2" fmla="*/ 22092 h 22092"/>
                <a:gd name="connsiteX3" fmla="*/ 0 w 133258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258" h="22092">
                  <a:moveTo>
                    <a:pt x="0" y="0"/>
                  </a:moveTo>
                  <a:lnTo>
                    <a:pt x="133258" y="0"/>
                  </a:lnTo>
                  <a:lnTo>
                    <a:pt x="133258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45" name="Forma libre: forma 221">
              <a:extLst>
                <a:ext uri="{FF2B5EF4-FFF2-40B4-BE49-F238E27FC236}">
                  <a16:creationId xmlns:a16="http://schemas.microsoft.com/office/drawing/2014/main" id="{84E73600-1011-C939-413F-201CA4AB7479}"/>
                </a:ext>
              </a:extLst>
            </p:cNvPr>
            <p:cNvSpPr/>
            <p:nvPr/>
          </p:nvSpPr>
          <p:spPr>
            <a:xfrm>
              <a:off x="1582449" y="2977106"/>
              <a:ext cx="22705" cy="22092"/>
            </a:xfrm>
            <a:custGeom>
              <a:avLst/>
              <a:gdLst>
                <a:gd name="connsiteX0" fmla="*/ 0 w 22705"/>
                <a:gd name="connsiteY0" fmla="*/ 0 h 22092"/>
                <a:gd name="connsiteX1" fmla="*/ 22706 w 22705"/>
                <a:gd name="connsiteY1" fmla="*/ 0 h 22092"/>
                <a:gd name="connsiteX2" fmla="*/ 22706 w 22705"/>
                <a:gd name="connsiteY2" fmla="*/ 22092 h 22092"/>
                <a:gd name="connsiteX3" fmla="*/ 0 w 22705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05" h="22092">
                  <a:moveTo>
                    <a:pt x="0" y="0"/>
                  </a:moveTo>
                  <a:lnTo>
                    <a:pt x="22706" y="0"/>
                  </a:lnTo>
                  <a:lnTo>
                    <a:pt x="22706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46" name="Forma libre: forma 222">
              <a:extLst>
                <a:ext uri="{FF2B5EF4-FFF2-40B4-BE49-F238E27FC236}">
                  <a16:creationId xmlns:a16="http://schemas.microsoft.com/office/drawing/2014/main" id="{CA13B27B-832F-7377-3055-538D3AC049D4}"/>
                </a:ext>
              </a:extLst>
            </p:cNvPr>
            <p:cNvSpPr/>
            <p:nvPr/>
          </p:nvSpPr>
          <p:spPr>
            <a:xfrm>
              <a:off x="1627261" y="2977106"/>
              <a:ext cx="133258" cy="22092"/>
            </a:xfrm>
            <a:custGeom>
              <a:avLst/>
              <a:gdLst>
                <a:gd name="connsiteX0" fmla="*/ 0 w 133258"/>
                <a:gd name="connsiteY0" fmla="*/ 0 h 22092"/>
                <a:gd name="connsiteX1" fmla="*/ 133258 w 133258"/>
                <a:gd name="connsiteY1" fmla="*/ 0 h 22092"/>
                <a:gd name="connsiteX2" fmla="*/ 133258 w 133258"/>
                <a:gd name="connsiteY2" fmla="*/ 22092 h 22092"/>
                <a:gd name="connsiteX3" fmla="*/ 0 w 133258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258" h="22092">
                  <a:moveTo>
                    <a:pt x="0" y="0"/>
                  </a:moveTo>
                  <a:lnTo>
                    <a:pt x="133258" y="0"/>
                  </a:lnTo>
                  <a:lnTo>
                    <a:pt x="133258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47" name="Forma libre: forma 223">
              <a:extLst>
                <a:ext uri="{FF2B5EF4-FFF2-40B4-BE49-F238E27FC236}">
                  <a16:creationId xmlns:a16="http://schemas.microsoft.com/office/drawing/2014/main" id="{E021A2A0-7D6A-2AF1-485E-CF6B4D51602A}"/>
                </a:ext>
              </a:extLst>
            </p:cNvPr>
            <p:cNvSpPr/>
            <p:nvPr/>
          </p:nvSpPr>
          <p:spPr>
            <a:xfrm>
              <a:off x="1826852" y="2888660"/>
              <a:ext cx="44226" cy="22092"/>
            </a:xfrm>
            <a:custGeom>
              <a:avLst/>
              <a:gdLst>
                <a:gd name="connsiteX0" fmla="*/ 0 w 44226"/>
                <a:gd name="connsiteY0" fmla="*/ 0 h 22092"/>
                <a:gd name="connsiteX1" fmla="*/ 44227 w 44226"/>
                <a:gd name="connsiteY1" fmla="*/ 0 h 22092"/>
                <a:gd name="connsiteX2" fmla="*/ 44227 w 44226"/>
                <a:gd name="connsiteY2" fmla="*/ 22092 h 22092"/>
                <a:gd name="connsiteX3" fmla="*/ 0 w 44226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26" h="22092">
                  <a:moveTo>
                    <a:pt x="0" y="0"/>
                  </a:moveTo>
                  <a:lnTo>
                    <a:pt x="44227" y="0"/>
                  </a:lnTo>
                  <a:lnTo>
                    <a:pt x="44227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48" name="Forma libre: forma 224">
              <a:extLst>
                <a:ext uri="{FF2B5EF4-FFF2-40B4-BE49-F238E27FC236}">
                  <a16:creationId xmlns:a16="http://schemas.microsoft.com/office/drawing/2014/main" id="{282DDB38-CFE8-58B5-C667-6E6F34FF03A9}"/>
                </a:ext>
              </a:extLst>
            </p:cNvPr>
            <p:cNvSpPr/>
            <p:nvPr/>
          </p:nvSpPr>
          <p:spPr>
            <a:xfrm>
              <a:off x="1826852" y="2932886"/>
              <a:ext cx="44226" cy="22092"/>
            </a:xfrm>
            <a:custGeom>
              <a:avLst/>
              <a:gdLst>
                <a:gd name="connsiteX0" fmla="*/ 0 w 44226"/>
                <a:gd name="connsiteY0" fmla="*/ 0 h 22092"/>
                <a:gd name="connsiteX1" fmla="*/ 44227 w 44226"/>
                <a:gd name="connsiteY1" fmla="*/ 0 h 22092"/>
                <a:gd name="connsiteX2" fmla="*/ 44227 w 44226"/>
                <a:gd name="connsiteY2" fmla="*/ 22092 h 22092"/>
                <a:gd name="connsiteX3" fmla="*/ 0 w 44226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26" h="22092">
                  <a:moveTo>
                    <a:pt x="0" y="0"/>
                  </a:moveTo>
                  <a:lnTo>
                    <a:pt x="44227" y="0"/>
                  </a:lnTo>
                  <a:lnTo>
                    <a:pt x="44227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49" name="Forma libre: forma 225">
              <a:extLst>
                <a:ext uri="{FF2B5EF4-FFF2-40B4-BE49-F238E27FC236}">
                  <a16:creationId xmlns:a16="http://schemas.microsoft.com/office/drawing/2014/main" id="{221A0E72-D387-FC79-5FC1-F287BE3239AE}"/>
                </a:ext>
              </a:extLst>
            </p:cNvPr>
            <p:cNvSpPr/>
            <p:nvPr/>
          </p:nvSpPr>
          <p:spPr>
            <a:xfrm>
              <a:off x="1826852" y="2844140"/>
              <a:ext cx="44226" cy="22092"/>
            </a:xfrm>
            <a:custGeom>
              <a:avLst/>
              <a:gdLst>
                <a:gd name="connsiteX0" fmla="*/ 0 w 44226"/>
                <a:gd name="connsiteY0" fmla="*/ 0 h 22092"/>
                <a:gd name="connsiteX1" fmla="*/ 44227 w 44226"/>
                <a:gd name="connsiteY1" fmla="*/ 0 h 22092"/>
                <a:gd name="connsiteX2" fmla="*/ 44227 w 44226"/>
                <a:gd name="connsiteY2" fmla="*/ 22092 h 22092"/>
                <a:gd name="connsiteX3" fmla="*/ 0 w 44226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26" h="22092">
                  <a:moveTo>
                    <a:pt x="0" y="0"/>
                  </a:moveTo>
                  <a:lnTo>
                    <a:pt x="44227" y="0"/>
                  </a:lnTo>
                  <a:lnTo>
                    <a:pt x="44227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50" name="Forma libre: forma 226">
              <a:extLst>
                <a:ext uri="{FF2B5EF4-FFF2-40B4-BE49-F238E27FC236}">
                  <a16:creationId xmlns:a16="http://schemas.microsoft.com/office/drawing/2014/main" id="{B9B6CA73-C685-07F4-95F6-DBB1B1916804}"/>
                </a:ext>
              </a:extLst>
            </p:cNvPr>
            <p:cNvSpPr/>
            <p:nvPr/>
          </p:nvSpPr>
          <p:spPr>
            <a:xfrm>
              <a:off x="1826852" y="2977106"/>
              <a:ext cx="44226" cy="22092"/>
            </a:xfrm>
            <a:custGeom>
              <a:avLst/>
              <a:gdLst>
                <a:gd name="connsiteX0" fmla="*/ 0 w 44226"/>
                <a:gd name="connsiteY0" fmla="*/ 0 h 22092"/>
                <a:gd name="connsiteX1" fmla="*/ 44227 w 44226"/>
                <a:gd name="connsiteY1" fmla="*/ 0 h 22092"/>
                <a:gd name="connsiteX2" fmla="*/ 44227 w 44226"/>
                <a:gd name="connsiteY2" fmla="*/ 22092 h 22092"/>
                <a:gd name="connsiteX3" fmla="*/ 0 w 44226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26" h="22092">
                  <a:moveTo>
                    <a:pt x="0" y="0"/>
                  </a:moveTo>
                  <a:lnTo>
                    <a:pt x="44227" y="0"/>
                  </a:lnTo>
                  <a:lnTo>
                    <a:pt x="44227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</p:grpSp>
      <p:grpSp>
        <p:nvGrpSpPr>
          <p:cNvPr id="151" name="Grupo 296">
            <a:extLst>
              <a:ext uri="{FF2B5EF4-FFF2-40B4-BE49-F238E27FC236}">
                <a16:creationId xmlns:a16="http://schemas.microsoft.com/office/drawing/2014/main" id="{BEB81C04-E5B3-285C-CCC7-E17BB1E4CC6C}"/>
              </a:ext>
            </a:extLst>
          </p:cNvPr>
          <p:cNvGrpSpPr/>
          <p:nvPr/>
        </p:nvGrpSpPr>
        <p:grpSpPr>
          <a:xfrm>
            <a:off x="1669729" y="2033006"/>
            <a:ext cx="377055" cy="377062"/>
            <a:chOff x="723900" y="3290812"/>
            <a:chExt cx="377055" cy="377062"/>
          </a:xfrm>
        </p:grpSpPr>
        <p:sp>
          <p:nvSpPr>
            <p:cNvPr id="152" name="Forma libre: forma 264">
              <a:extLst>
                <a:ext uri="{FF2B5EF4-FFF2-40B4-BE49-F238E27FC236}">
                  <a16:creationId xmlns:a16="http://schemas.microsoft.com/office/drawing/2014/main" id="{86262393-856E-9C5A-C974-85CDF8F5DF00}"/>
                </a:ext>
              </a:extLst>
            </p:cNvPr>
            <p:cNvSpPr/>
            <p:nvPr/>
          </p:nvSpPr>
          <p:spPr>
            <a:xfrm>
              <a:off x="768113" y="3423478"/>
              <a:ext cx="22113" cy="22092"/>
            </a:xfrm>
            <a:custGeom>
              <a:avLst/>
              <a:gdLst>
                <a:gd name="connsiteX0" fmla="*/ 0 w 22113"/>
                <a:gd name="connsiteY0" fmla="*/ 0 h 22092"/>
                <a:gd name="connsiteX1" fmla="*/ 22113 w 22113"/>
                <a:gd name="connsiteY1" fmla="*/ 0 h 22092"/>
                <a:gd name="connsiteX2" fmla="*/ 22113 w 22113"/>
                <a:gd name="connsiteY2" fmla="*/ 22092 h 22092"/>
                <a:gd name="connsiteX3" fmla="*/ 0 w 22113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13" h="22092">
                  <a:moveTo>
                    <a:pt x="0" y="0"/>
                  </a:moveTo>
                  <a:lnTo>
                    <a:pt x="22113" y="0"/>
                  </a:lnTo>
                  <a:lnTo>
                    <a:pt x="22113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53" name="Forma libre: forma 265">
              <a:extLst>
                <a:ext uri="{FF2B5EF4-FFF2-40B4-BE49-F238E27FC236}">
                  <a16:creationId xmlns:a16="http://schemas.microsoft.com/office/drawing/2014/main" id="{28058380-8CD7-9BCB-C52D-9A9C62FF5FD7}"/>
                </a:ext>
              </a:extLst>
            </p:cNvPr>
            <p:cNvSpPr/>
            <p:nvPr/>
          </p:nvSpPr>
          <p:spPr>
            <a:xfrm>
              <a:off x="812332" y="3423478"/>
              <a:ext cx="22113" cy="22092"/>
            </a:xfrm>
            <a:custGeom>
              <a:avLst/>
              <a:gdLst>
                <a:gd name="connsiteX0" fmla="*/ 0 w 22113"/>
                <a:gd name="connsiteY0" fmla="*/ 0 h 22092"/>
                <a:gd name="connsiteX1" fmla="*/ 22113 w 22113"/>
                <a:gd name="connsiteY1" fmla="*/ 0 h 22092"/>
                <a:gd name="connsiteX2" fmla="*/ 22113 w 22113"/>
                <a:gd name="connsiteY2" fmla="*/ 22092 h 22092"/>
                <a:gd name="connsiteX3" fmla="*/ 0 w 22113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13" h="22092">
                  <a:moveTo>
                    <a:pt x="0" y="0"/>
                  </a:moveTo>
                  <a:lnTo>
                    <a:pt x="22113" y="0"/>
                  </a:lnTo>
                  <a:lnTo>
                    <a:pt x="22113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54" name="Forma libre: forma 266">
              <a:extLst>
                <a:ext uri="{FF2B5EF4-FFF2-40B4-BE49-F238E27FC236}">
                  <a16:creationId xmlns:a16="http://schemas.microsoft.com/office/drawing/2014/main" id="{4507ADF5-280C-4A1E-C578-1A55CE476ACB}"/>
                </a:ext>
              </a:extLst>
            </p:cNvPr>
            <p:cNvSpPr/>
            <p:nvPr/>
          </p:nvSpPr>
          <p:spPr>
            <a:xfrm>
              <a:off x="856559" y="3423478"/>
              <a:ext cx="22113" cy="22092"/>
            </a:xfrm>
            <a:custGeom>
              <a:avLst/>
              <a:gdLst>
                <a:gd name="connsiteX0" fmla="*/ 0 w 22113"/>
                <a:gd name="connsiteY0" fmla="*/ 0 h 22092"/>
                <a:gd name="connsiteX1" fmla="*/ 22113 w 22113"/>
                <a:gd name="connsiteY1" fmla="*/ 0 h 22092"/>
                <a:gd name="connsiteX2" fmla="*/ 22113 w 22113"/>
                <a:gd name="connsiteY2" fmla="*/ 22092 h 22092"/>
                <a:gd name="connsiteX3" fmla="*/ 0 w 22113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13" h="22092">
                  <a:moveTo>
                    <a:pt x="0" y="0"/>
                  </a:moveTo>
                  <a:lnTo>
                    <a:pt x="22113" y="0"/>
                  </a:lnTo>
                  <a:lnTo>
                    <a:pt x="22113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55" name="Forma libre: forma 267">
              <a:extLst>
                <a:ext uri="{FF2B5EF4-FFF2-40B4-BE49-F238E27FC236}">
                  <a16:creationId xmlns:a16="http://schemas.microsoft.com/office/drawing/2014/main" id="{5763D5F9-88E3-0FED-5FEB-D7143EA746D2}"/>
                </a:ext>
              </a:extLst>
            </p:cNvPr>
            <p:cNvSpPr/>
            <p:nvPr/>
          </p:nvSpPr>
          <p:spPr>
            <a:xfrm>
              <a:off x="812332" y="3335032"/>
              <a:ext cx="22113" cy="22092"/>
            </a:xfrm>
            <a:custGeom>
              <a:avLst/>
              <a:gdLst>
                <a:gd name="connsiteX0" fmla="*/ 0 w 22113"/>
                <a:gd name="connsiteY0" fmla="*/ 0 h 22092"/>
                <a:gd name="connsiteX1" fmla="*/ 22113 w 22113"/>
                <a:gd name="connsiteY1" fmla="*/ 0 h 22092"/>
                <a:gd name="connsiteX2" fmla="*/ 22113 w 22113"/>
                <a:gd name="connsiteY2" fmla="*/ 22092 h 22092"/>
                <a:gd name="connsiteX3" fmla="*/ 0 w 22113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13" h="22092">
                  <a:moveTo>
                    <a:pt x="0" y="0"/>
                  </a:moveTo>
                  <a:lnTo>
                    <a:pt x="22113" y="0"/>
                  </a:lnTo>
                  <a:lnTo>
                    <a:pt x="22113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56" name="Forma libre: forma 268">
              <a:extLst>
                <a:ext uri="{FF2B5EF4-FFF2-40B4-BE49-F238E27FC236}">
                  <a16:creationId xmlns:a16="http://schemas.microsoft.com/office/drawing/2014/main" id="{6B5BCF29-A0FE-86A1-3ED5-49E02CEC2D13}"/>
                </a:ext>
              </a:extLst>
            </p:cNvPr>
            <p:cNvSpPr/>
            <p:nvPr/>
          </p:nvSpPr>
          <p:spPr>
            <a:xfrm>
              <a:off x="856559" y="3335032"/>
              <a:ext cx="22113" cy="22092"/>
            </a:xfrm>
            <a:custGeom>
              <a:avLst/>
              <a:gdLst>
                <a:gd name="connsiteX0" fmla="*/ 0 w 22113"/>
                <a:gd name="connsiteY0" fmla="*/ 0 h 22092"/>
                <a:gd name="connsiteX1" fmla="*/ 22113 w 22113"/>
                <a:gd name="connsiteY1" fmla="*/ 0 h 22092"/>
                <a:gd name="connsiteX2" fmla="*/ 22113 w 22113"/>
                <a:gd name="connsiteY2" fmla="*/ 22092 h 22092"/>
                <a:gd name="connsiteX3" fmla="*/ 0 w 22113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13" h="22092">
                  <a:moveTo>
                    <a:pt x="0" y="0"/>
                  </a:moveTo>
                  <a:lnTo>
                    <a:pt x="22113" y="0"/>
                  </a:lnTo>
                  <a:lnTo>
                    <a:pt x="22113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57" name="Forma libre: forma 269">
              <a:extLst>
                <a:ext uri="{FF2B5EF4-FFF2-40B4-BE49-F238E27FC236}">
                  <a16:creationId xmlns:a16="http://schemas.microsoft.com/office/drawing/2014/main" id="{5B09442D-E8EB-6C33-302A-80473CE1E76B}"/>
                </a:ext>
              </a:extLst>
            </p:cNvPr>
            <p:cNvSpPr/>
            <p:nvPr/>
          </p:nvSpPr>
          <p:spPr>
            <a:xfrm>
              <a:off x="900778" y="3335032"/>
              <a:ext cx="22113" cy="22092"/>
            </a:xfrm>
            <a:custGeom>
              <a:avLst/>
              <a:gdLst>
                <a:gd name="connsiteX0" fmla="*/ 0 w 22113"/>
                <a:gd name="connsiteY0" fmla="*/ 0 h 22092"/>
                <a:gd name="connsiteX1" fmla="*/ 22113 w 22113"/>
                <a:gd name="connsiteY1" fmla="*/ 0 h 22092"/>
                <a:gd name="connsiteX2" fmla="*/ 22113 w 22113"/>
                <a:gd name="connsiteY2" fmla="*/ 22092 h 22092"/>
                <a:gd name="connsiteX3" fmla="*/ 0 w 22113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113" h="22092">
                  <a:moveTo>
                    <a:pt x="0" y="0"/>
                  </a:moveTo>
                  <a:lnTo>
                    <a:pt x="22113" y="0"/>
                  </a:lnTo>
                  <a:lnTo>
                    <a:pt x="22113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58" name="Forma libre: forma 270">
              <a:extLst>
                <a:ext uri="{FF2B5EF4-FFF2-40B4-BE49-F238E27FC236}">
                  <a16:creationId xmlns:a16="http://schemas.microsoft.com/office/drawing/2014/main" id="{FE2EEA14-A8B3-27FE-E644-B87E55F05A82}"/>
                </a:ext>
              </a:extLst>
            </p:cNvPr>
            <p:cNvSpPr/>
            <p:nvPr/>
          </p:nvSpPr>
          <p:spPr>
            <a:xfrm>
              <a:off x="723900" y="3290812"/>
              <a:ext cx="377055" cy="377062"/>
            </a:xfrm>
            <a:custGeom>
              <a:avLst/>
              <a:gdLst>
                <a:gd name="connsiteX0" fmla="*/ 377055 w 377055"/>
                <a:gd name="connsiteY0" fmla="*/ 0 h 377062"/>
                <a:gd name="connsiteX1" fmla="*/ 44220 w 377055"/>
                <a:gd name="connsiteY1" fmla="*/ 0 h 377062"/>
                <a:gd name="connsiteX2" fmla="*/ 44220 w 377055"/>
                <a:gd name="connsiteY2" fmla="*/ 88446 h 377062"/>
                <a:gd name="connsiteX3" fmla="*/ 0 w 377055"/>
                <a:gd name="connsiteY3" fmla="*/ 88446 h 377062"/>
                <a:gd name="connsiteX4" fmla="*/ 0 w 377055"/>
                <a:gd name="connsiteY4" fmla="*/ 377062 h 377062"/>
                <a:gd name="connsiteX5" fmla="*/ 332836 w 377055"/>
                <a:gd name="connsiteY5" fmla="*/ 377062 h 377062"/>
                <a:gd name="connsiteX6" fmla="*/ 332836 w 377055"/>
                <a:gd name="connsiteY6" fmla="*/ 288609 h 377062"/>
                <a:gd name="connsiteX7" fmla="*/ 377055 w 377055"/>
                <a:gd name="connsiteY7" fmla="*/ 288609 h 377062"/>
                <a:gd name="connsiteX8" fmla="*/ 66312 w 377055"/>
                <a:gd name="connsiteY8" fmla="*/ 22072 h 377062"/>
                <a:gd name="connsiteX9" fmla="*/ 354928 w 377055"/>
                <a:gd name="connsiteY9" fmla="*/ 22072 h 377062"/>
                <a:gd name="connsiteX10" fmla="*/ 354928 w 377055"/>
                <a:gd name="connsiteY10" fmla="*/ 88425 h 377062"/>
                <a:gd name="connsiteX11" fmla="*/ 66312 w 377055"/>
                <a:gd name="connsiteY11" fmla="*/ 88425 h 377062"/>
                <a:gd name="connsiteX12" fmla="*/ 310743 w 377055"/>
                <a:gd name="connsiteY12" fmla="*/ 110518 h 377062"/>
                <a:gd name="connsiteX13" fmla="*/ 310743 w 377055"/>
                <a:gd name="connsiteY13" fmla="*/ 176865 h 377062"/>
                <a:gd name="connsiteX14" fmla="*/ 22092 w 377055"/>
                <a:gd name="connsiteY14" fmla="*/ 176865 h 377062"/>
                <a:gd name="connsiteX15" fmla="*/ 22092 w 377055"/>
                <a:gd name="connsiteY15" fmla="*/ 110539 h 377062"/>
                <a:gd name="connsiteX16" fmla="*/ 22092 w 377055"/>
                <a:gd name="connsiteY16" fmla="*/ 354963 h 377062"/>
                <a:gd name="connsiteX17" fmla="*/ 22092 w 377055"/>
                <a:gd name="connsiteY17" fmla="*/ 198978 h 377062"/>
                <a:gd name="connsiteX18" fmla="*/ 310743 w 377055"/>
                <a:gd name="connsiteY18" fmla="*/ 198978 h 377062"/>
                <a:gd name="connsiteX19" fmla="*/ 310743 w 377055"/>
                <a:gd name="connsiteY19" fmla="*/ 354963 h 377062"/>
                <a:gd name="connsiteX20" fmla="*/ 332836 w 377055"/>
                <a:gd name="connsiteY20" fmla="*/ 266517 h 377062"/>
                <a:gd name="connsiteX21" fmla="*/ 332836 w 377055"/>
                <a:gd name="connsiteY21" fmla="*/ 110539 h 377062"/>
                <a:gd name="connsiteX22" fmla="*/ 354963 w 377055"/>
                <a:gd name="connsiteY22" fmla="*/ 110539 h 377062"/>
                <a:gd name="connsiteX23" fmla="*/ 354963 w 377055"/>
                <a:gd name="connsiteY23" fmla="*/ 266524 h 377062"/>
                <a:gd name="connsiteX24" fmla="*/ 332836 w 377055"/>
                <a:gd name="connsiteY24" fmla="*/ 266524 h 37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7055" h="377062">
                  <a:moveTo>
                    <a:pt x="377055" y="0"/>
                  </a:moveTo>
                  <a:lnTo>
                    <a:pt x="44220" y="0"/>
                  </a:lnTo>
                  <a:lnTo>
                    <a:pt x="44220" y="88446"/>
                  </a:lnTo>
                  <a:lnTo>
                    <a:pt x="0" y="88446"/>
                  </a:lnTo>
                  <a:lnTo>
                    <a:pt x="0" y="377062"/>
                  </a:lnTo>
                  <a:lnTo>
                    <a:pt x="332836" y="377062"/>
                  </a:lnTo>
                  <a:lnTo>
                    <a:pt x="332836" y="288609"/>
                  </a:lnTo>
                  <a:lnTo>
                    <a:pt x="377055" y="288609"/>
                  </a:lnTo>
                  <a:close/>
                  <a:moveTo>
                    <a:pt x="66312" y="22072"/>
                  </a:moveTo>
                  <a:lnTo>
                    <a:pt x="354928" y="22072"/>
                  </a:lnTo>
                  <a:lnTo>
                    <a:pt x="354928" y="88425"/>
                  </a:lnTo>
                  <a:lnTo>
                    <a:pt x="66312" y="88425"/>
                  </a:lnTo>
                  <a:close/>
                  <a:moveTo>
                    <a:pt x="310743" y="110518"/>
                  </a:moveTo>
                  <a:lnTo>
                    <a:pt x="310743" y="176865"/>
                  </a:lnTo>
                  <a:lnTo>
                    <a:pt x="22092" y="176865"/>
                  </a:lnTo>
                  <a:lnTo>
                    <a:pt x="22092" y="110539"/>
                  </a:lnTo>
                  <a:close/>
                  <a:moveTo>
                    <a:pt x="22092" y="354963"/>
                  </a:moveTo>
                  <a:lnTo>
                    <a:pt x="22092" y="198978"/>
                  </a:lnTo>
                  <a:lnTo>
                    <a:pt x="310743" y="198978"/>
                  </a:lnTo>
                  <a:lnTo>
                    <a:pt x="310743" y="354963"/>
                  </a:lnTo>
                  <a:close/>
                  <a:moveTo>
                    <a:pt x="332836" y="266517"/>
                  </a:moveTo>
                  <a:lnTo>
                    <a:pt x="332836" y="110539"/>
                  </a:lnTo>
                  <a:lnTo>
                    <a:pt x="354963" y="110539"/>
                  </a:lnTo>
                  <a:lnTo>
                    <a:pt x="354963" y="266524"/>
                  </a:lnTo>
                  <a:lnTo>
                    <a:pt x="332836" y="266524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59" name="Forma libre: forma 271">
              <a:extLst>
                <a:ext uri="{FF2B5EF4-FFF2-40B4-BE49-F238E27FC236}">
                  <a16:creationId xmlns:a16="http://schemas.microsoft.com/office/drawing/2014/main" id="{1D670C3A-4FAB-9A79-81B1-5F6E0D324DB1}"/>
                </a:ext>
              </a:extLst>
            </p:cNvPr>
            <p:cNvSpPr/>
            <p:nvPr/>
          </p:nvSpPr>
          <p:spPr>
            <a:xfrm>
              <a:off x="901371" y="3556736"/>
              <a:ext cx="111145" cy="22092"/>
            </a:xfrm>
            <a:custGeom>
              <a:avLst/>
              <a:gdLst>
                <a:gd name="connsiteX0" fmla="*/ 0 w 111145"/>
                <a:gd name="connsiteY0" fmla="*/ 0 h 22092"/>
                <a:gd name="connsiteX1" fmla="*/ 111145 w 111145"/>
                <a:gd name="connsiteY1" fmla="*/ 0 h 22092"/>
                <a:gd name="connsiteX2" fmla="*/ 111145 w 111145"/>
                <a:gd name="connsiteY2" fmla="*/ 22092 h 22092"/>
                <a:gd name="connsiteX3" fmla="*/ 0 w 111145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145" h="22092">
                  <a:moveTo>
                    <a:pt x="0" y="0"/>
                  </a:moveTo>
                  <a:lnTo>
                    <a:pt x="111145" y="0"/>
                  </a:lnTo>
                  <a:lnTo>
                    <a:pt x="111145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60" name="Forma libre: forma 272">
              <a:extLst>
                <a:ext uri="{FF2B5EF4-FFF2-40B4-BE49-F238E27FC236}">
                  <a16:creationId xmlns:a16="http://schemas.microsoft.com/office/drawing/2014/main" id="{9C4FC247-CA0C-14E4-1CA1-693257163624}"/>
                </a:ext>
              </a:extLst>
            </p:cNvPr>
            <p:cNvSpPr/>
            <p:nvPr/>
          </p:nvSpPr>
          <p:spPr>
            <a:xfrm>
              <a:off x="768113" y="3556736"/>
              <a:ext cx="111152" cy="22092"/>
            </a:xfrm>
            <a:custGeom>
              <a:avLst/>
              <a:gdLst>
                <a:gd name="connsiteX0" fmla="*/ 0 w 111152"/>
                <a:gd name="connsiteY0" fmla="*/ 0 h 22092"/>
                <a:gd name="connsiteX1" fmla="*/ 111152 w 111152"/>
                <a:gd name="connsiteY1" fmla="*/ 0 h 22092"/>
                <a:gd name="connsiteX2" fmla="*/ 111152 w 111152"/>
                <a:gd name="connsiteY2" fmla="*/ 22092 h 22092"/>
                <a:gd name="connsiteX3" fmla="*/ 0 w 111152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152" h="22092">
                  <a:moveTo>
                    <a:pt x="0" y="0"/>
                  </a:moveTo>
                  <a:lnTo>
                    <a:pt x="111152" y="0"/>
                  </a:lnTo>
                  <a:lnTo>
                    <a:pt x="111152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61" name="Forma libre: forma 273">
              <a:extLst>
                <a:ext uri="{FF2B5EF4-FFF2-40B4-BE49-F238E27FC236}">
                  <a16:creationId xmlns:a16="http://schemas.microsoft.com/office/drawing/2014/main" id="{1629FFB7-9441-D551-0C76-CC47B84A10C8}"/>
                </a:ext>
              </a:extLst>
            </p:cNvPr>
            <p:cNvSpPr/>
            <p:nvPr/>
          </p:nvSpPr>
          <p:spPr>
            <a:xfrm>
              <a:off x="827077" y="3512517"/>
              <a:ext cx="126482" cy="22092"/>
            </a:xfrm>
            <a:custGeom>
              <a:avLst/>
              <a:gdLst>
                <a:gd name="connsiteX0" fmla="*/ 0 w 126482"/>
                <a:gd name="connsiteY0" fmla="*/ 0 h 22092"/>
                <a:gd name="connsiteX1" fmla="*/ 126482 w 126482"/>
                <a:gd name="connsiteY1" fmla="*/ 0 h 22092"/>
                <a:gd name="connsiteX2" fmla="*/ 126482 w 126482"/>
                <a:gd name="connsiteY2" fmla="*/ 22092 h 22092"/>
                <a:gd name="connsiteX3" fmla="*/ 0 w 126482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82" h="22092">
                  <a:moveTo>
                    <a:pt x="0" y="0"/>
                  </a:moveTo>
                  <a:lnTo>
                    <a:pt x="126482" y="0"/>
                  </a:lnTo>
                  <a:lnTo>
                    <a:pt x="126482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62" name="Forma libre: forma 274">
              <a:extLst>
                <a:ext uri="{FF2B5EF4-FFF2-40B4-BE49-F238E27FC236}">
                  <a16:creationId xmlns:a16="http://schemas.microsoft.com/office/drawing/2014/main" id="{3D7D3A07-AA57-703C-79FB-923481B26FF1}"/>
                </a:ext>
              </a:extLst>
            </p:cNvPr>
            <p:cNvSpPr/>
            <p:nvPr/>
          </p:nvSpPr>
          <p:spPr>
            <a:xfrm>
              <a:off x="768113" y="3512517"/>
              <a:ext cx="36850" cy="22092"/>
            </a:xfrm>
            <a:custGeom>
              <a:avLst/>
              <a:gdLst>
                <a:gd name="connsiteX0" fmla="*/ 0 w 36850"/>
                <a:gd name="connsiteY0" fmla="*/ 0 h 22092"/>
                <a:gd name="connsiteX1" fmla="*/ 36851 w 36850"/>
                <a:gd name="connsiteY1" fmla="*/ 0 h 22092"/>
                <a:gd name="connsiteX2" fmla="*/ 36851 w 36850"/>
                <a:gd name="connsiteY2" fmla="*/ 22092 h 22092"/>
                <a:gd name="connsiteX3" fmla="*/ 0 w 36850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50" h="22092">
                  <a:moveTo>
                    <a:pt x="0" y="0"/>
                  </a:moveTo>
                  <a:lnTo>
                    <a:pt x="36851" y="0"/>
                  </a:lnTo>
                  <a:lnTo>
                    <a:pt x="36851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63" name="Forma libre: forma 275">
              <a:extLst>
                <a:ext uri="{FF2B5EF4-FFF2-40B4-BE49-F238E27FC236}">
                  <a16:creationId xmlns:a16="http://schemas.microsoft.com/office/drawing/2014/main" id="{85E061D5-3832-02B3-7A67-EFF13336BF2D}"/>
                </a:ext>
              </a:extLst>
            </p:cNvPr>
            <p:cNvSpPr/>
            <p:nvPr/>
          </p:nvSpPr>
          <p:spPr>
            <a:xfrm>
              <a:off x="975665" y="3512517"/>
              <a:ext cx="36850" cy="22092"/>
            </a:xfrm>
            <a:custGeom>
              <a:avLst/>
              <a:gdLst>
                <a:gd name="connsiteX0" fmla="*/ 0 w 36850"/>
                <a:gd name="connsiteY0" fmla="*/ 0 h 22092"/>
                <a:gd name="connsiteX1" fmla="*/ 36851 w 36850"/>
                <a:gd name="connsiteY1" fmla="*/ 0 h 22092"/>
                <a:gd name="connsiteX2" fmla="*/ 36851 w 36850"/>
                <a:gd name="connsiteY2" fmla="*/ 22092 h 22092"/>
                <a:gd name="connsiteX3" fmla="*/ 0 w 36850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50" h="22092">
                  <a:moveTo>
                    <a:pt x="0" y="0"/>
                  </a:moveTo>
                  <a:lnTo>
                    <a:pt x="36851" y="0"/>
                  </a:lnTo>
                  <a:lnTo>
                    <a:pt x="36851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64" name="Forma libre: forma 276">
              <a:extLst>
                <a:ext uri="{FF2B5EF4-FFF2-40B4-BE49-F238E27FC236}">
                  <a16:creationId xmlns:a16="http://schemas.microsoft.com/office/drawing/2014/main" id="{BCC585F3-4B9C-9222-C9E4-D6771FC5FC02}"/>
                </a:ext>
              </a:extLst>
            </p:cNvPr>
            <p:cNvSpPr/>
            <p:nvPr/>
          </p:nvSpPr>
          <p:spPr>
            <a:xfrm>
              <a:off x="827077" y="3600963"/>
              <a:ext cx="126482" cy="22092"/>
            </a:xfrm>
            <a:custGeom>
              <a:avLst/>
              <a:gdLst>
                <a:gd name="connsiteX0" fmla="*/ 0 w 126482"/>
                <a:gd name="connsiteY0" fmla="*/ 0 h 22092"/>
                <a:gd name="connsiteX1" fmla="*/ 126482 w 126482"/>
                <a:gd name="connsiteY1" fmla="*/ 0 h 22092"/>
                <a:gd name="connsiteX2" fmla="*/ 126482 w 126482"/>
                <a:gd name="connsiteY2" fmla="*/ 22092 h 22092"/>
                <a:gd name="connsiteX3" fmla="*/ 0 w 126482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82" h="22092">
                  <a:moveTo>
                    <a:pt x="0" y="0"/>
                  </a:moveTo>
                  <a:lnTo>
                    <a:pt x="126482" y="0"/>
                  </a:lnTo>
                  <a:lnTo>
                    <a:pt x="126482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65" name="Forma libre: forma 277">
              <a:extLst>
                <a:ext uri="{FF2B5EF4-FFF2-40B4-BE49-F238E27FC236}">
                  <a16:creationId xmlns:a16="http://schemas.microsoft.com/office/drawing/2014/main" id="{FA008E4E-15DA-1D1A-7069-069F60D17318}"/>
                </a:ext>
              </a:extLst>
            </p:cNvPr>
            <p:cNvSpPr/>
            <p:nvPr/>
          </p:nvSpPr>
          <p:spPr>
            <a:xfrm>
              <a:off x="768113" y="3600963"/>
              <a:ext cx="36850" cy="22092"/>
            </a:xfrm>
            <a:custGeom>
              <a:avLst/>
              <a:gdLst>
                <a:gd name="connsiteX0" fmla="*/ 0 w 36850"/>
                <a:gd name="connsiteY0" fmla="*/ 0 h 22092"/>
                <a:gd name="connsiteX1" fmla="*/ 36851 w 36850"/>
                <a:gd name="connsiteY1" fmla="*/ 0 h 22092"/>
                <a:gd name="connsiteX2" fmla="*/ 36851 w 36850"/>
                <a:gd name="connsiteY2" fmla="*/ 22092 h 22092"/>
                <a:gd name="connsiteX3" fmla="*/ 0 w 36850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50" h="22092">
                  <a:moveTo>
                    <a:pt x="0" y="0"/>
                  </a:moveTo>
                  <a:lnTo>
                    <a:pt x="36851" y="0"/>
                  </a:lnTo>
                  <a:lnTo>
                    <a:pt x="36851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66" name="Forma libre: forma 278">
              <a:extLst>
                <a:ext uri="{FF2B5EF4-FFF2-40B4-BE49-F238E27FC236}">
                  <a16:creationId xmlns:a16="http://schemas.microsoft.com/office/drawing/2014/main" id="{5C637D62-EB68-9000-AE5A-1CA3C1C9951A}"/>
                </a:ext>
              </a:extLst>
            </p:cNvPr>
            <p:cNvSpPr/>
            <p:nvPr/>
          </p:nvSpPr>
          <p:spPr>
            <a:xfrm>
              <a:off x="975665" y="3600963"/>
              <a:ext cx="36850" cy="22092"/>
            </a:xfrm>
            <a:custGeom>
              <a:avLst/>
              <a:gdLst>
                <a:gd name="connsiteX0" fmla="*/ 0 w 36850"/>
                <a:gd name="connsiteY0" fmla="*/ 0 h 22092"/>
                <a:gd name="connsiteX1" fmla="*/ 36851 w 36850"/>
                <a:gd name="connsiteY1" fmla="*/ 0 h 22092"/>
                <a:gd name="connsiteX2" fmla="*/ 36851 w 36850"/>
                <a:gd name="connsiteY2" fmla="*/ 22092 h 22092"/>
                <a:gd name="connsiteX3" fmla="*/ 0 w 36850"/>
                <a:gd name="connsiteY3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50" h="22092">
                  <a:moveTo>
                    <a:pt x="0" y="0"/>
                  </a:moveTo>
                  <a:lnTo>
                    <a:pt x="36851" y="0"/>
                  </a:lnTo>
                  <a:lnTo>
                    <a:pt x="36851" y="22092"/>
                  </a:lnTo>
                  <a:lnTo>
                    <a:pt x="0" y="22092"/>
                  </a:lnTo>
                  <a:close/>
                </a:path>
              </a:pathLst>
            </a:custGeom>
            <a:solidFill>
              <a:schemeClr val="bg1"/>
            </a:solidFill>
            <a:ln w="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3590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 build="p"/>
      <p:bldP spid="12" grpId="0" build="p"/>
      <p:bldP spid="14" grpId="0" build="p"/>
      <p:bldP spid="15" grpId="0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03E7BD-95D2-4209-B033-CA51C7F88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Research Evidence</a:t>
            </a:r>
            <a:endParaRPr lang="es-ES" b="1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A966DAF-DC7B-4E07-8964-60F00F95E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469" y="1060960"/>
            <a:ext cx="7696200" cy="3381017"/>
          </a:xfrm>
        </p:spPr>
        <p:txBody>
          <a:bodyPr/>
          <a:lstStyle/>
          <a:p>
            <a:endParaRPr lang="en-GB" b="1" dirty="0"/>
          </a:p>
          <a:p>
            <a:r>
              <a:rPr lang="en-GB" sz="1200" b="1" dirty="0"/>
              <a:t>Dataset: </a:t>
            </a:r>
            <a:r>
              <a:rPr lang="en-GB" sz="1200" dirty="0"/>
              <a:t>SMS Spam Collection Dataset (5,574 messages)</a:t>
            </a:r>
          </a:p>
          <a:p>
            <a:r>
              <a:rPr lang="en-GB" sz="1200" b="1" dirty="0"/>
              <a:t>Why chosen:</a:t>
            </a: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Publicly available and widely used benchmark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Contains both spam and ham messages for supervised learning</a:t>
            </a:r>
          </a:p>
          <a:p>
            <a:r>
              <a:rPr lang="en-GB" sz="1200" b="1" dirty="0"/>
              <a:t>Model Selection Rationale:</a:t>
            </a:r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/>
              <a:t>Multinomial Naive Bayes:</a:t>
            </a:r>
            <a:r>
              <a:rPr lang="en-GB" sz="1200" dirty="0"/>
              <a:t> Performs well with word frequency features, lightweight, accurate for text classification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/>
              <a:t>Logistic Regression:</a:t>
            </a:r>
            <a:r>
              <a:rPr lang="en-GB" sz="1200" dirty="0"/>
              <a:t> Predicts probability of spam, interpretable, robust for binary classification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dirty="0"/>
              <a:t>Supervised Vector Machine ()SVM:</a:t>
            </a:r>
            <a:r>
              <a:rPr lang="en-GB" sz="1200" dirty="0"/>
              <a:t> Simple, Margin Based classifier, handles high dimension vectors easily.</a:t>
            </a:r>
          </a:p>
          <a:p>
            <a:endParaRPr lang="es-ES" dirty="0"/>
          </a:p>
        </p:txBody>
      </p:sp>
      <p:pic>
        <p:nvPicPr>
          <p:cNvPr id="5" name="Imagen 4" descr="Imagen que contiene oscuro, tabla, computadora, iluminado&#10;&#10;Descripción generada automáticamente">
            <a:extLst>
              <a:ext uri="{FF2B5EF4-FFF2-40B4-BE49-F238E27FC236}">
                <a16:creationId xmlns:a16="http://schemas.microsoft.com/office/drawing/2014/main" id="{1ACAF6DF-AAD4-4E7E-B1DA-146AC07DA9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881475" y="3560650"/>
            <a:ext cx="5519851" cy="115661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8608690-EB9A-440F-A708-78151AC6E0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841" y="3931725"/>
            <a:ext cx="2401172" cy="207231"/>
          </a:xfrm>
          <a:prstGeom prst="rect">
            <a:avLst/>
          </a:prstGeom>
        </p:spPr>
      </p:pic>
      <p:pic>
        <p:nvPicPr>
          <p:cNvPr id="13" name="Imagen 12" descr="Teclado de computadora&#10;&#10;Descripción generada automáticamente con confianza media">
            <a:extLst>
              <a:ext uri="{FF2B5EF4-FFF2-40B4-BE49-F238E27FC236}">
                <a16:creationId xmlns:a16="http://schemas.microsoft.com/office/drawing/2014/main" id="{60917886-4416-4691-8FAB-D45954C012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069" y="3897785"/>
            <a:ext cx="2324391" cy="6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66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847DA3-D02A-4918-DECB-716BFAEA3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 shot of a diagram&#10;&#10;Description automatically generated">
            <a:extLst>
              <a:ext uri="{FF2B5EF4-FFF2-40B4-BE49-F238E27FC236}">
                <a16:creationId xmlns:a16="http://schemas.microsoft.com/office/drawing/2014/main" id="{D8E9B21B-3533-5E02-3304-6D5314A2F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504" y="0"/>
            <a:ext cx="3021496" cy="514350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7A490FD1-EE39-031B-3B5A-CD28F44E0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91147" y="552450"/>
            <a:ext cx="7696200" cy="715566"/>
          </a:xfrm>
        </p:spPr>
        <p:txBody>
          <a:bodyPr/>
          <a:lstStyle/>
          <a:p>
            <a:r>
              <a:rPr lang="es-ES" dirty="0"/>
              <a:t>Used Architecture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1CD8AE60-BE91-ED49-BEE0-D374EBBD1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1268016"/>
            <a:ext cx="7696200" cy="332303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Space Mono" panose="02000509040000020004" pitchFamily="49" charset="0"/>
            </a:endParaRPr>
          </a:p>
          <a:p>
            <a:r>
              <a:rPr lang="en-GB" sz="1200" b="1" dirty="0"/>
              <a:t>Steps in the solution:</a:t>
            </a:r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Data Cleaning (remove punctuation, lowercase, remove stop words)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Feature Extraction (TF-IDF vectorizer)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Train ML models on labelled SMS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Evaluate the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Predict incoming messages as Spam or Ham</a:t>
            </a:r>
          </a:p>
          <a:p>
            <a:r>
              <a:rPr lang="en-GB" sz="1200" b="1" dirty="0"/>
              <a:t>Application Function:</a:t>
            </a:r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User inputs a message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System predicts Spam or Ham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Space Mono" panose="0200050904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Space Mono" panose="02000509040000020004" pitchFamily="49" charset="0"/>
            </a:endParaRPr>
          </a:p>
          <a:p>
            <a:br>
              <a:rPr lang="en-US" sz="1600" dirty="0"/>
            </a:b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398779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16A0D-E577-8D0A-ACB9-00BC4E540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CA86F5A2-F6A1-15F5-99E0-A95104AAF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1268016"/>
            <a:ext cx="7696200" cy="332303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Space Mono" panose="02000509040000020004" pitchFamily="49" charset="0"/>
            </a:endParaRPr>
          </a:p>
          <a:p>
            <a:r>
              <a:rPr lang="en-GB" b="1" dirty="0"/>
              <a:t>Steps in the solution: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Data Cleaning (remove punctuation, lowercase, remove stop words)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Feature Extraction (TF-IDF vectorizer)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Train ML models on labelled SMS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Evaluate the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Predict incoming messages as Spam or Ham</a:t>
            </a:r>
          </a:p>
          <a:p>
            <a:r>
              <a:rPr lang="en-GB" b="1" dirty="0"/>
              <a:t>Application Function: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User inputs a message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System predicts Spam or Ham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Space Mono" panose="0200050904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Space Mono" panose="02000509040000020004" pitchFamily="49" charset="0"/>
            </a:endParaRPr>
          </a:p>
          <a:p>
            <a:br>
              <a:rPr lang="en-US" sz="1600" dirty="0"/>
            </a:br>
            <a:endParaRPr lang="es-E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66E98B-F622-9EA0-20D1-4F507E6B0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3715571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BF86F-2277-835D-9D57-4B8CF82A3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8C9805B-8DC4-AF1B-74FA-BAC722125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110338" y="583100"/>
            <a:ext cx="7696200" cy="715566"/>
          </a:xfrm>
        </p:spPr>
        <p:txBody>
          <a:bodyPr/>
          <a:lstStyle/>
          <a:p>
            <a:r>
              <a:rPr lang="es-ES" dirty="0" err="1"/>
              <a:t>Results</a:t>
            </a:r>
            <a:endParaRPr lang="es-ES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B3CE0C8-3E26-B5CD-16B7-96EABB786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1268016"/>
            <a:ext cx="7696200" cy="3323034"/>
          </a:xfrm>
        </p:spPr>
        <p:txBody>
          <a:bodyPr/>
          <a:lstStyle/>
          <a:p>
            <a:endParaRPr lang="en-US" sz="1200" dirty="0">
              <a:latin typeface="Space Mono" panose="0200050904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Space Mono" panose="020005090400000200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Space Mono" panose="02000509040000020004" pitchFamily="49" charset="0"/>
            </a:endParaRPr>
          </a:p>
          <a:p>
            <a:br>
              <a:rPr lang="en-US" sz="1600" dirty="0"/>
            </a:br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s-ES" sz="16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3B3D5EE-4B43-35A6-E5D1-30DA0CAAFE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172644"/>
              </p:ext>
            </p:extLst>
          </p:nvPr>
        </p:nvGraphicFramePr>
        <p:xfrm>
          <a:off x="348786" y="3434765"/>
          <a:ext cx="4675276" cy="14097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45945">
                  <a:extLst>
                    <a:ext uri="{9D8B030D-6E8A-4147-A177-3AD203B41FA5}">
                      <a16:colId xmlns:a16="http://schemas.microsoft.com/office/drawing/2014/main" val="2818574870"/>
                    </a:ext>
                  </a:extLst>
                </a:gridCol>
                <a:gridCol w="922893">
                  <a:extLst>
                    <a:ext uri="{9D8B030D-6E8A-4147-A177-3AD203B41FA5}">
                      <a16:colId xmlns:a16="http://schemas.microsoft.com/office/drawing/2014/main" val="737279568"/>
                    </a:ext>
                  </a:extLst>
                </a:gridCol>
                <a:gridCol w="933625">
                  <a:extLst>
                    <a:ext uri="{9D8B030D-6E8A-4147-A177-3AD203B41FA5}">
                      <a16:colId xmlns:a16="http://schemas.microsoft.com/office/drawing/2014/main" val="491017477"/>
                    </a:ext>
                  </a:extLst>
                </a:gridCol>
                <a:gridCol w="872813">
                  <a:extLst>
                    <a:ext uri="{9D8B030D-6E8A-4147-A177-3AD203B41FA5}">
                      <a16:colId xmlns:a16="http://schemas.microsoft.com/office/drawing/2014/main" val="16071390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F1 score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911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Multinomial 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4582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330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875847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C2E4AEB-BFD1-5A62-B2F4-4AB96871FA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9494225"/>
              </p:ext>
            </p:extLst>
          </p:nvPr>
        </p:nvGraphicFramePr>
        <p:xfrm>
          <a:off x="348786" y="1869652"/>
          <a:ext cx="4675277" cy="126264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45945">
                  <a:extLst>
                    <a:ext uri="{9D8B030D-6E8A-4147-A177-3AD203B41FA5}">
                      <a16:colId xmlns:a16="http://schemas.microsoft.com/office/drawing/2014/main" val="2818574870"/>
                    </a:ext>
                  </a:extLst>
                </a:gridCol>
                <a:gridCol w="922893">
                  <a:extLst>
                    <a:ext uri="{9D8B030D-6E8A-4147-A177-3AD203B41FA5}">
                      <a16:colId xmlns:a16="http://schemas.microsoft.com/office/drawing/2014/main" val="737279568"/>
                    </a:ext>
                  </a:extLst>
                </a:gridCol>
                <a:gridCol w="933625">
                  <a:extLst>
                    <a:ext uri="{9D8B030D-6E8A-4147-A177-3AD203B41FA5}">
                      <a16:colId xmlns:a16="http://schemas.microsoft.com/office/drawing/2014/main" val="491017477"/>
                    </a:ext>
                  </a:extLst>
                </a:gridCol>
                <a:gridCol w="872814">
                  <a:extLst>
                    <a:ext uri="{9D8B030D-6E8A-4147-A177-3AD203B41FA5}">
                      <a16:colId xmlns:a16="http://schemas.microsoft.com/office/drawing/2014/main" val="1607139080"/>
                    </a:ext>
                  </a:extLst>
                </a:gridCol>
              </a:tblGrid>
              <a:tr h="257899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F1 score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911411"/>
                  </a:ext>
                </a:extLst>
              </a:tr>
              <a:tr h="321823">
                <a:tc>
                  <a:txBody>
                    <a:bodyPr/>
                    <a:lstStyle/>
                    <a:p>
                      <a:r>
                        <a:rPr lang="en-US" dirty="0"/>
                        <a:t>Multinomial 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4582146"/>
                  </a:ext>
                </a:extLst>
              </a:tr>
              <a:tr h="321823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330519"/>
                  </a:ext>
                </a:extLst>
              </a:tr>
              <a:tr h="321823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875847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D9D9F9F-D968-D2C5-4A49-500D5E5E126A}"/>
              </a:ext>
            </a:extLst>
          </p:cNvPr>
          <p:cNvSpPr txBox="1"/>
          <p:nvPr/>
        </p:nvSpPr>
        <p:spPr>
          <a:xfrm>
            <a:off x="233187" y="1432801"/>
            <a:ext cx="981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Ham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341197-7E50-E1C2-C37E-BEE5264E0B8F}"/>
              </a:ext>
            </a:extLst>
          </p:cNvPr>
          <p:cNvSpPr txBox="1"/>
          <p:nvPr/>
        </p:nvSpPr>
        <p:spPr>
          <a:xfrm>
            <a:off x="191510" y="3098867"/>
            <a:ext cx="1064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Spam</a:t>
            </a:r>
          </a:p>
        </p:txBody>
      </p:sp>
      <p:pic>
        <p:nvPicPr>
          <p:cNvPr id="11" name="Picture 10" descr="A screenshot of a graph&#10;&#10;Description automatically generated">
            <a:extLst>
              <a:ext uri="{FF2B5EF4-FFF2-40B4-BE49-F238E27FC236}">
                <a16:creationId xmlns:a16="http://schemas.microsoft.com/office/drawing/2014/main" id="{EB9699F9-C79B-D173-AF65-C8BE04AD4D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077" y="1802133"/>
            <a:ext cx="3574736" cy="305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81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3419D-1C14-405C-4407-BC5215F1A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511175F7-0731-559F-2D5A-DAB6F4D80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7696200" cy="3323034"/>
          </a:xfrm>
        </p:spPr>
        <p:txBody>
          <a:bodyPr/>
          <a:lstStyle/>
          <a:p>
            <a:endParaRPr lang="en-US" sz="1200" dirty="0">
              <a:latin typeface="Space Mono" panose="02000509040000020004" pitchFamily="49" charset="0"/>
            </a:endParaRPr>
          </a:p>
          <a:p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models</a:t>
            </a:r>
            <a:r>
              <a:rPr lang="es-ES" sz="1600" dirty="0"/>
              <a:t> </a:t>
            </a:r>
            <a:r>
              <a:rPr lang="es-ES" sz="1600" dirty="0" err="1"/>
              <a:t>perform</a:t>
            </a:r>
            <a:r>
              <a:rPr lang="es-ES" sz="1600" dirty="0"/>
              <a:t> </a:t>
            </a:r>
            <a:r>
              <a:rPr lang="es-ES" sz="1600" dirty="0" err="1"/>
              <a:t>excellecntly</a:t>
            </a:r>
            <a:r>
              <a:rPr lang="es-ES" sz="1600" dirty="0"/>
              <a:t> in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labelled</a:t>
            </a:r>
            <a:r>
              <a:rPr lang="es-ES" sz="1600" dirty="0"/>
              <a:t> data </a:t>
            </a:r>
            <a:r>
              <a:rPr lang="es-ES" sz="1600" dirty="0" err="1"/>
              <a:t>but</a:t>
            </a:r>
            <a:r>
              <a:rPr lang="es-ES" sz="1600" dirty="0"/>
              <a:t> </a:t>
            </a:r>
            <a:r>
              <a:rPr lang="es-ES" sz="1600" dirty="0" err="1"/>
              <a:t>when</a:t>
            </a:r>
            <a:r>
              <a:rPr lang="es-ES" sz="1600" dirty="0"/>
              <a:t> </a:t>
            </a:r>
            <a:r>
              <a:rPr lang="es-ES" sz="1600" dirty="0" err="1"/>
              <a:t>unseen</a:t>
            </a:r>
            <a:r>
              <a:rPr lang="es-ES" sz="1600" dirty="0"/>
              <a:t> data </a:t>
            </a:r>
            <a:r>
              <a:rPr lang="es-ES" sz="1600" dirty="0" err="1"/>
              <a:t>is</a:t>
            </a:r>
            <a:r>
              <a:rPr lang="es-ES" sz="1600" dirty="0"/>
              <a:t> </a:t>
            </a:r>
            <a:r>
              <a:rPr lang="es-ES" sz="1600" dirty="0" err="1"/>
              <a:t>given</a:t>
            </a:r>
            <a:r>
              <a:rPr lang="es-ES" sz="1600" dirty="0"/>
              <a:t> </a:t>
            </a:r>
            <a:r>
              <a:rPr lang="es-ES" sz="1600" dirty="0" err="1"/>
              <a:t>to</a:t>
            </a:r>
            <a:r>
              <a:rPr lang="es-ES" sz="1600" dirty="0"/>
              <a:t> </a:t>
            </a:r>
            <a:r>
              <a:rPr lang="es-ES" sz="1600" dirty="0" err="1"/>
              <a:t>them</a:t>
            </a:r>
            <a:r>
              <a:rPr lang="es-ES" sz="1600" dirty="0"/>
              <a:t> </a:t>
            </a:r>
            <a:r>
              <a:rPr lang="es-ES" sz="1600" dirty="0" err="1"/>
              <a:t>not</a:t>
            </a:r>
            <a:r>
              <a:rPr lang="es-ES" sz="1600" dirty="0"/>
              <a:t> </a:t>
            </a:r>
            <a:r>
              <a:rPr lang="es-ES" sz="1600" dirty="0" err="1"/>
              <a:t>all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models</a:t>
            </a:r>
            <a:r>
              <a:rPr lang="es-ES" sz="1600" dirty="0"/>
              <a:t> </a:t>
            </a:r>
            <a:r>
              <a:rPr lang="es-ES" sz="1600" dirty="0" err="1"/>
              <a:t>perform</a:t>
            </a:r>
            <a:r>
              <a:rPr lang="es-ES" sz="1600" dirty="0"/>
              <a:t> </a:t>
            </a:r>
            <a:r>
              <a:rPr lang="es-ES" sz="1600" dirty="0" err="1"/>
              <a:t>well</a:t>
            </a:r>
            <a:r>
              <a:rPr lang="es-ES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1" dirty="0"/>
              <a:t>Best Model:</a:t>
            </a:r>
            <a:r>
              <a:rPr lang="en-GB" sz="1600" dirty="0"/>
              <a:t> Naive Bayes (due to its efficiency and accuracy on text)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1" dirty="0"/>
              <a:t>How results help:</a:t>
            </a:r>
            <a:endParaRPr lang="en-GB" sz="1600" dirty="0"/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Detect spam messages automatically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Reduce user exposure to malicious content</a:t>
            </a:r>
          </a:p>
          <a:p>
            <a:endParaRPr lang="es-ES" sz="1600" dirty="0"/>
          </a:p>
        </p:txBody>
      </p:sp>
      <p:pic>
        <p:nvPicPr>
          <p:cNvPr id="2" name="Picture 1" descr="A chart of a performance comparison&#10;&#10;Description automatically generated with medium confidence">
            <a:extLst>
              <a:ext uri="{FF2B5EF4-FFF2-40B4-BE49-F238E27FC236}">
                <a16:creationId xmlns:a16="http://schemas.microsoft.com/office/drawing/2014/main" id="{51F9D4BE-4E3B-8436-5AA2-A6C6BD4DE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133902"/>
            <a:ext cx="6437062" cy="267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664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D22A24F-EE52-46FD-B09D-CAAC08E39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Ethical Considerations</a:t>
            </a:r>
            <a:endParaRPr lang="es-ES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FB501D1B-60D0-453D-AED4-C1B4214BE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206" y="1669951"/>
            <a:ext cx="7696200" cy="3323034"/>
          </a:xfrm>
        </p:spPr>
        <p:txBody>
          <a:bodyPr/>
          <a:lstStyle/>
          <a:p>
            <a:r>
              <a:rPr lang="en-GB" sz="1800" b="1" dirty="0"/>
              <a:t>Ethical &amp; Social Concerns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Privacy of SMS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Risk of false positives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Bias due to class imbalance</a:t>
            </a:r>
          </a:p>
          <a:p>
            <a:r>
              <a:rPr lang="en-GB" sz="1800" b="1" dirty="0"/>
              <a:t>Responsible AI</a:t>
            </a:r>
            <a:endParaRPr lang="en-GB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Secure data handling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Transparent decision-making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dirty="0">
              <a:latin typeface="Space Mono" panose="02000509040000020004" pitchFamily="49" charset="0"/>
            </a:endParaRPr>
          </a:p>
          <a:p>
            <a:endParaRPr lang="en-US" sz="2500" dirty="0">
              <a:latin typeface="Space Mono" panose="02000509040000020004" pitchFamily="49" charset="0"/>
            </a:endParaRPr>
          </a:p>
          <a:p>
            <a:endParaRPr lang="en-US" sz="2500" dirty="0">
              <a:latin typeface="Space Mono" panose="02000509040000020004" pitchFamily="49" charset="0"/>
            </a:endParaRPr>
          </a:p>
          <a:p>
            <a:br>
              <a:rPr lang="en-US" dirty="0"/>
            </a:br>
            <a:endParaRPr lang="es-ES" dirty="0"/>
          </a:p>
        </p:txBody>
      </p:sp>
      <p:pic>
        <p:nvPicPr>
          <p:cNvPr id="3" name="Picture 2" descr="A wireframe of a human head&#10;&#10;Description automatically generated">
            <a:extLst>
              <a:ext uri="{FF2B5EF4-FFF2-40B4-BE49-F238E27FC236}">
                <a16:creationId xmlns:a16="http://schemas.microsoft.com/office/drawing/2014/main" id="{C4D2484B-5AE5-9676-AFA6-DECF6ECEC6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907" y="1899139"/>
            <a:ext cx="3508465" cy="223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996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uiExpand="1" build="p"/>
    </p:bldLst>
  </p:timing>
</p:sld>
</file>

<file path=ppt/theme/theme1.xml><?xml version="1.0" encoding="utf-8"?>
<a:theme xmlns:a="http://schemas.openxmlformats.org/drawingml/2006/main" name="Animated IT Services Project Proposal by Slidesgo">
  <a:themeElements>
    <a:clrScheme name="Personalizado 18">
      <a:dk1>
        <a:srgbClr val="262625"/>
      </a:dk1>
      <a:lt1>
        <a:sysClr val="window" lastClr="FFFFFF"/>
      </a:lt1>
      <a:dk2>
        <a:srgbClr val="1FD81A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1236</TotalTime>
  <Words>423</Words>
  <Application>Microsoft Macintosh PowerPoint</Application>
  <PresentationFormat>On-screen Show (16:9)</PresentationFormat>
  <Paragraphs>126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Raleway</vt:lpstr>
      <vt:lpstr>Roboto</vt:lpstr>
      <vt:lpstr>Space Mono</vt:lpstr>
      <vt:lpstr>Animated IT Services Project Proposal by Slidesgo</vt:lpstr>
      <vt:lpstr>SMS SPAM DETECTION USING NLP and ML</vt:lpstr>
      <vt:lpstr>ABOUT THE PROJECT</vt:lpstr>
      <vt:lpstr>Machine Learning Models</vt:lpstr>
      <vt:lpstr>Research Evidence</vt:lpstr>
      <vt:lpstr>Used Architecture</vt:lpstr>
      <vt:lpstr>Solution</vt:lpstr>
      <vt:lpstr>Results</vt:lpstr>
      <vt:lpstr>PowerPoint Presentation</vt:lpstr>
      <vt:lpstr>Ethical Considerations</vt:lpstr>
      <vt:lpstr>THANK You For Listening!!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Prashant Rijal</cp:lastModifiedBy>
  <cp:revision>36</cp:revision>
  <dcterms:created xsi:type="dcterms:W3CDTF">2021-10-12T08:06:43Z</dcterms:created>
  <dcterms:modified xsi:type="dcterms:W3CDTF">2026-01-21T06:46:33Z</dcterms:modified>
</cp:coreProperties>
</file>

<file path=docProps/thumbnail.jpeg>
</file>